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93" r:id="rId3"/>
    <p:sldMasterId id="2147483708" r:id="rId4"/>
    <p:sldMasterId id="2147483726" r:id="rId5"/>
  </p:sldMasterIdLst>
  <p:notesMasterIdLst>
    <p:notesMasterId r:id="rId54"/>
  </p:notesMasterIdLst>
  <p:handoutMasterIdLst>
    <p:handoutMasterId r:id="rId55"/>
  </p:handoutMasterIdLst>
  <p:sldIdLst>
    <p:sldId id="499" r:id="rId6"/>
    <p:sldId id="451" r:id="rId7"/>
    <p:sldId id="453" r:id="rId8"/>
    <p:sldId id="454" r:id="rId9"/>
    <p:sldId id="455" r:id="rId10"/>
    <p:sldId id="476" r:id="rId11"/>
    <p:sldId id="477" r:id="rId12"/>
    <p:sldId id="456" r:id="rId13"/>
    <p:sldId id="457" r:id="rId14"/>
    <p:sldId id="458" r:id="rId15"/>
    <p:sldId id="459" r:id="rId16"/>
    <p:sldId id="460" r:id="rId17"/>
    <p:sldId id="461" r:id="rId18"/>
    <p:sldId id="462" r:id="rId19"/>
    <p:sldId id="463" r:id="rId20"/>
    <p:sldId id="464" r:id="rId21"/>
    <p:sldId id="465" r:id="rId22"/>
    <p:sldId id="498" r:id="rId23"/>
    <p:sldId id="466" r:id="rId24"/>
    <p:sldId id="467" r:id="rId25"/>
    <p:sldId id="468" r:id="rId26"/>
    <p:sldId id="469" r:id="rId27"/>
    <p:sldId id="471" r:id="rId28"/>
    <p:sldId id="472" r:id="rId29"/>
    <p:sldId id="473" r:id="rId30"/>
    <p:sldId id="478" r:id="rId31"/>
    <p:sldId id="470"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 id="474" r:id="rId51"/>
    <p:sldId id="475" r:id="rId52"/>
    <p:sldId id="500" r:id="rId5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F6D"/>
    <a:srgbClr val="0033CC"/>
    <a:srgbClr val="00506F"/>
    <a:srgbClr val="AD4198"/>
    <a:srgbClr val="B63871"/>
    <a:srgbClr val="005272"/>
    <a:srgbClr val="BCC9EA"/>
    <a:srgbClr val="677798"/>
    <a:srgbClr val="FEE6E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6821" autoAdjust="0"/>
  </p:normalViewPr>
  <p:slideViewPr>
    <p:cSldViewPr snapToGrid="0">
      <p:cViewPr varScale="1">
        <p:scale>
          <a:sx n="65" d="100"/>
          <a:sy n="65" d="100"/>
        </p:scale>
        <p:origin x="954" y="84"/>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3E2B59-6077-42B9-AF44-10676AE618BB}" type="datetimeFigureOut">
              <a:rPr lang="en-US" smtClean="0"/>
              <a:t>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Dr.Armaghan Gh.Zare,Dermatologist</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D90897-A8E5-4AA4-AC7F-16CDAA582574}" type="slidenum">
              <a:rPr lang="en-US" smtClean="0"/>
              <a:t>‹#›</a:t>
            </a:fld>
            <a:endParaRPr lang="en-US"/>
          </a:p>
        </p:txBody>
      </p:sp>
    </p:spTree>
    <p:extLst>
      <p:ext uri="{BB962C8B-B14F-4D97-AF65-F5344CB8AC3E}">
        <p14:creationId xmlns:p14="http://schemas.microsoft.com/office/powerpoint/2010/main" val="30539615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8D51982-BFBC-405F-AC36-6B8A33B39A57}" type="datetimeFigureOut">
              <a:rPr lang="fa-IR" smtClean="0"/>
              <a:t>19/06/1442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r>
              <a:rPr lang="en-US"/>
              <a:t>Dr.Armaghan Gh.Zare,Dermatologist</a:t>
            </a:r>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949C49B-1120-490C-B8DB-234A45FC577C}" type="slidenum">
              <a:rPr lang="fa-IR" smtClean="0"/>
              <a:t>‹#›</a:t>
            </a:fld>
            <a:endParaRPr lang="fa-IR"/>
          </a:p>
        </p:txBody>
      </p:sp>
    </p:spTree>
    <p:extLst>
      <p:ext uri="{BB962C8B-B14F-4D97-AF65-F5344CB8AC3E}">
        <p14:creationId xmlns:p14="http://schemas.microsoft.com/office/powerpoint/2010/main" val="36750145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49C49B-1120-490C-B8DB-234A45FC577C}"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0215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19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49C49B-1120-490C-B8DB-234A45FC577C}"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2415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0E0F2DB-A54E-48D1-B8C8-82CC2C63DCC8}"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7809050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E5DFFB-560F-4312-B814-DFFACB58C8F9}" type="datetime1">
              <a:rPr lang="en-US" smtClean="0"/>
              <a:t>2/1/2021</a:t>
            </a:fld>
            <a:endParaRPr lang="en-US"/>
          </a:p>
        </p:txBody>
      </p:sp>
      <p:sp>
        <p:nvSpPr>
          <p:cNvPr id="6" name="Footer Placeholder 5"/>
          <p:cNvSpPr>
            <a:spLocks noGrp="1"/>
          </p:cNvSpPr>
          <p:nvPr>
            <p:ph type="ftr" sz="quarter" idx="11"/>
          </p:nvPr>
        </p:nvSpPr>
        <p:spPr/>
        <p:txBody>
          <a:bodyPr/>
          <a:lstStyle/>
          <a:p>
            <a:r>
              <a:rPr lang="en-US"/>
              <a:t>Dr.Armaghan.Gh.Zare,DermatoloDgist</a:t>
            </a:r>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6690085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34C52003-E6F3-41B0-868D-868F71EFE645}"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4425553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54DA7E0A-53AC-42BA-AA49-D944855644BA}" type="datetime1">
              <a:rPr lang="en-US" smtClean="0"/>
              <a:t>2/1/2021</a:t>
            </a:fld>
            <a:endParaRPr lang="en-US"/>
          </a:p>
        </p:txBody>
      </p:sp>
      <p:sp>
        <p:nvSpPr>
          <p:cNvPr id="3" name="Footer Placeholder 2"/>
          <p:cNvSpPr>
            <a:spLocks noGrp="1"/>
          </p:cNvSpPr>
          <p:nvPr>
            <p:ph type="ftr" sz="quarter" idx="11"/>
          </p:nvPr>
        </p:nvSpPr>
        <p:spPr/>
        <p:txBody>
          <a:bodyPr/>
          <a:lstStyle/>
          <a:p>
            <a:r>
              <a:rPr lang="en-US"/>
              <a:t>Dr.Armaghan.Gh.Zare,DermatoloDgist</a:t>
            </a:r>
          </a:p>
        </p:txBody>
      </p:sp>
      <p:sp>
        <p:nvSpPr>
          <p:cNvPr id="4" name="Slide Number Placeholder 3"/>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41509322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70A60-257D-499A-BDDC-1F501DFE6E21}"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5668051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5E15F-F5DD-4B47-BABA-150A977824A2}"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4194653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890451" y="8075"/>
            <a:ext cx="10515600" cy="1325563"/>
          </a:xfrm>
          <a:prstGeom prst="rect">
            <a:avLst/>
          </a:prstGeom>
        </p:spPr>
        <p:txBody>
          <a:bodyPr/>
          <a:lstStyle>
            <a:lvl1pPr algn="ctr">
              <a:defRPr/>
            </a:lvl1pPr>
          </a:lstStyle>
          <a:p>
            <a:r>
              <a:rPr lang="en-US" dirty="0"/>
              <a:t>Click to edit Master title style</a:t>
            </a:r>
            <a:endParaRPr lang="fa-IR" dirty="0"/>
          </a:p>
        </p:txBody>
      </p:sp>
    </p:spTree>
    <p:extLst>
      <p:ext uri="{BB962C8B-B14F-4D97-AF65-F5344CB8AC3E}">
        <p14:creationId xmlns:p14="http://schemas.microsoft.com/office/powerpoint/2010/main" val="24781469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153474"/>
            <a:ext cx="10058400" cy="571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1734800" y="6153474"/>
            <a:ext cx="4572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914400"/>
          </a:xfrm>
        </p:spPr>
        <p:txBody>
          <a:bodyPr/>
          <a:lstStyle>
            <a:lvl1pPr>
              <a:defRPr>
                <a:solidFill>
                  <a:srgbClr val="6482C3"/>
                </a:solidFill>
              </a:defRPr>
            </a:lvl1pPr>
          </a:lstStyle>
          <a:p>
            <a:r>
              <a:rPr lang="en-US" dirty="0"/>
              <a:t>Click to edit Master title style</a:t>
            </a:r>
          </a:p>
        </p:txBody>
      </p:sp>
      <p:sp>
        <p:nvSpPr>
          <p:cNvPr id="4" name="Footer Placeholder 3"/>
          <p:cNvSpPr>
            <a:spLocks noGrp="1"/>
          </p:cNvSpPr>
          <p:nvPr>
            <p:ph type="ftr" sz="quarter" idx="11"/>
          </p:nvPr>
        </p:nvSpPr>
        <p:spPr>
          <a:xfrm>
            <a:off x="1583268" y="6310631"/>
            <a:ext cx="3430209" cy="352424"/>
          </a:xfrm>
        </p:spPr>
        <p:txBody>
          <a:bodyPr/>
          <a:lstStyle/>
          <a:p>
            <a:r>
              <a:rPr lang="en-US"/>
              <a:t>Dr.Armaghan.Gh.Zare,DermatoloDgist</a:t>
            </a:r>
            <a:endParaRPr lang="en-US" dirty="0"/>
          </a:p>
        </p:txBody>
      </p:sp>
      <p:sp>
        <p:nvSpPr>
          <p:cNvPr id="5" name="Slide Number Placeholder 4"/>
          <p:cNvSpPr>
            <a:spLocks noGrp="1"/>
          </p:cNvSpPr>
          <p:nvPr>
            <p:ph type="sldNum" sz="quarter" idx="12"/>
          </p:nvPr>
        </p:nvSpPr>
        <p:spPr>
          <a:xfrm>
            <a:off x="609600" y="6267451"/>
            <a:ext cx="846667" cy="365125"/>
          </a:xfrm>
        </p:spPr>
        <p:txBody>
          <a:bodyPr/>
          <a:lstStyle/>
          <a:p>
            <a:fld id="{1E3D6C54-B124-AC41-90C1-F7EEF34AAC27}" type="slidenum">
              <a:rPr lang="en-US" smtClean="0"/>
              <a:t>‹#›</a:t>
            </a:fld>
            <a:endParaRPr lang="en-US"/>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1000" baseline="0"/>
            </a:lvl1pPr>
          </a:lstStyle>
          <a:p>
            <a:r>
              <a:rPr lang="en-US" dirty="0"/>
              <a:t>*Reference copy goes here in Arial Regular 10pts</a:t>
            </a:r>
          </a:p>
        </p:txBody>
      </p:sp>
      <p:pic>
        <p:nvPicPr>
          <p:cNvPr id="13" name="Picture 2" descr="C:\Users\cvitale\Desktop\ACROSS_T2D_BM_P_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85721" y="6124923"/>
            <a:ext cx="1228945" cy="55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326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4206248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879E6D3-62DE-42D8-B44E-C2DBA62E0A5C}" type="datetime1">
              <a:rPr lang="en-US" smtClean="0"/>
              <a:t>2/1/2021</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r>
              <a:rPr lang="en-US">
                <a:solidFill>
                  <a:srgbClr val="242852"/>
                </a:solidFill>
              </a:rPr>
              <a:t>Dr.Armaghan.Gh.Zare,DermatoloDgist</a:t>
            </a:r>
            <a:endParaRPr lang="en-US" dirty="0">
              <a:solidFill>
                <a:srgbClr val="24285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72AC53DF-4216-466D-99A7-94400E6C2A25}"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15263632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BD8C904-298B-4777-BBE0-3F2AA9B81585}" type="datetime1">
              <a:rPr lang="en-US" smtClean="0">
                <a:solidFill>
                  <a:srgbClr val="242852"/>
                </a:solidFill>
              </a:rPr>
              <a:t>2/1/2021</a:t>
            </a:fld>
            <a:endParaRPr lang="en-US" dirty="0">
              <a:solidFill>
                <a:srgbClr val="242852"/>
              </a:solidFill>
            </a:endParaRPr>
          </a:p>
        </p:txBody>
      </p:sp>
      <p:sp>
        <p:nvSpPr>
          <p:cNvPr id="5" name="Footer Placeholder 4"/>
          <p:cNvSpPr>
            <a:spLocks noGrp="1"/>
          </p:cNvSpPr>
          <p:nvPr>
            <p:ph type="ftr" sz="quarter" idx="11"/>
          </p:nvPr>
        </p:nvSpPr>
        <p:spPr/>
        <p:txBody>
          <a:bodyPr/>
          <a:lstStyle/>
          <a:p>
            <a:r>
              <a:rPr lang="en-US">
                <a:solidFill>
                  <a:srgbClr val="242852"/>
                </a:solidFill>
              </a:rPr>
              <a:t>Dr.Armaghan.Gh.Zare,DermatoloDgist</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29864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42354993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E717B6F9-13C1-43DE-BD91-6F5D86F2F227}" type="datetime1">
              <a:rPr lang="en-US" smtClean="0">
                <a:solidFill>
                  <a:srgbClr val="242852"/>
                </a:solidFill>
              </a:rPr>
              <a:t>2/1/2021</a:t>
            </a:fld>
            <a:endParaRPr lang="en-US">
              <a:solidFill>
                <a:srgbClr val="242852"/>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a:solidFill>
                  <a:srgbClr val="242852"/>
                </a:solidFill>
              </a:rPr>
              <a:t>Dr.Armaghan.Gh.Zare,DermatoloDgist</a:t>
            </a:r>
          </a:p>
        </p:txBody>
      </p:sp>
    </p:spTree>
    <p:extLst>
      <p:ext uri="{BB962C8B-B14F-4D97-AF65-F5344CB8AC3E}">
        <p14:creationId xmlns:p14="http://schemas.microsoft.com/office/powerpoint/2010/main" val="41885909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C95BEF03-14B5-4B68-A6D0-936EE846B65D}" type="datetime1">
              <a:rPr lang="en-US" smtClean="0">
                <a:solidFill>
                  <a:srgbClr val="242852"/>
                </a:solidFill>
              </a:rPr>
              <a:t>2/1/2021</a:t>
            </a:fld>
            <a:endParaRPr lang="en-US">
              <a:solidFill>
                <a:srgbClr val="242852"/>
              </a:solidFill>
            </a:endParaRPr>
          </a:p>
        </p:txBody>
      </p:sp>
      <p:sp>
        <p:nvSpPr>
          <p:cNvPr id="10" name="Slide Number Placeholder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a:solidFill>
                  <a:srgbClr val="242852"/>
                </a:solidFill>
              </a:rPr>
              <a:t>Dr.Armaghan.Gh.Zare,DermatoloDgist</a:t>
            </a:r>
          </a:p>
        </p:txBody>
      </p:sp>
    </p:spTree>
    <p:extLst>
      <p:ext uri="{BB962C8B-B14F-4D97-AF65-F5344CB8AC3E}">
        <p14:creationId xmlns:p14="http://schemas.microsoft.com/office/powerpoint/2010/main" val="13913272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EA112238-25AD-40DF-B0E4-05CC5A1BA302}" type="datetime1">
              <a:rPr lang="en-US" smtClean="0">
                <a:solidFill>
                  <a:srgbClr val="242852"/>
                </a:solidFill>
              </a:rPr>
              <a:t>2/1/2021</a:t>
            </a:fld>
            <a:endParaRPr lang="en-US">
              <a:solidFill>
                <a:srgbClr val="242852"/>
              </a:solidFill>
            </a:endParaRPr>
          </a:p>
        </p:txBody>
      </p:sp>
      <p:sp>
        <p:nvSpPr>
          <p:cNvPr id="12" name="Slide Number Placeholder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a:solidFill>
                  <a:srgbClr val="242852"/>
                </a:solidFill>
              </a:rPr>
              <a:t>Dr.Armaghan.Gh.Zare,DermatoloDgist</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Edit Master text styles</a:t>
            </a:r>
          </a:p>
        </p:txBody>
      </p:sp>
    </p:spTree>
    <p:extLst>
      <p:ext uri="{BB962C8B-B14F-4D97-AF65-F5344CB8AC3E}">
        <p14:creationId xmlns:p14="http://schemas.microsoft.com/office/powerpoint/2010/main" val="24627559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4B486-F0EB-4740-A5B7-079FC99DF6EE}" type="datetime1">
              <a:rPr lang="en-US" smtClean="0">
                <a:solidFill>
                  <a:srgbClr val="242852"/>
                </a:solidFill>
              </a:rPr>
              <a:t>2/1/2021</a:t>
            </a:fld>
            <a:endParaRPr lang="en-US">
              <a:solidFill>
                <a:srgbClr val="242852"/>
              </a:solidFill>
            </a:endParaRPr>
          </a:p>
        </p:txBody>
      </p:sp>
      <p:sp>
        <p:nvSpPr>
          <p:cNvPr id="4" name="Footer Placeholder 3"/>
          <p:cNvSpPr>
            <a:spLocks noGrp="1"/>
          </p:cNvSpPr>
          <p:nvPr>
            <p:ph type="ftr" sz="quarter" idx="11"/>
          </p:nvPr>
        </p:nvSpPr>
        <p:spPr/>
        <p:txBody>
          <a:bodyPr/>
          <a:lstStyle/>
          <a:p>
            <a:r>
              <a:rPr lang="en-US">
                <a:solidFill>
                  <a:srgbClr val="242852"/>
                </a:solidFill>
              </a:rPr>
              <a:t>Dr.Armaghan.Gh.Zare,DermatoloDgist</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4626899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6A73B-6AF3-4E21-820F-D84389EB67B9}" type="datetime1">
              <a:rPr lang="en-US" smtClean="0">
                <a:solidFill>
                  <a:srgbClr val="242852"/>
                </a:solidFill>
              </a:rPr>
              <a:t>2/1/2021</a:t>
            </a:fld>
            <a:endParaRPr lang="en-US">
              <a:solidFill>
                <a:srgbClr val="242852"/>
              </a:solidFill>
            </a:endParaRPr>
          </a:p>
        </p:txBody>
      </p:sp>
      <p:sp>
        <p:nvSpPr>
          <p:cNvPr id="3" name="Footer Placeholder 2"/>
          <p:cNvSpPr>
            <a:spLocks noGrp="1"/>
          </p:cNvSpPr>
          <p:nvPr>
            <p:ph type="ftr" sz="quarter" idx="11"/>
          </p:nvPr>
        </p:nvSpPr>
        <p:spPr/>
        <p:txBody>
          <a:bodyPr/>
          <a:lstStyle/>
          <a:p>
            <a:r>
              <a:rPr lang="en-US">
                <a:solidFill>
                  <a:srgbClr val="242852"/>
                </a:solidFill>
              </a:rPr>
              <a:t>Dr.Armaghan.Gh.Zare,DermatoloDgist</a:t>
            </a:r>
            <a:endParaRPr lang="en-US" dirty="0">
              <a:solidFill>
                <a:srgbClr val="242852"/>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1AD93096-5B34-4342-9326-69289CEAE4C2}"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28330920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A19C2D5D-35B9-4BF0-BC96-BF73647B74A9}" type="datetime1">
              <a:rPr lang="en-US" smtClean="0">
                <a:solidFill>
                  <a:srgbClr val="242852"/>
                </a:solidFill>
              </a:rPr>
              <a:t>2/1/2021</a:t>
            </a:fld>
            <a:endParaRPr lang="en-US">
              <a:solidFill>
                <a:srgbClr val="242852"/>
              </a:solidFill>
            </a:endParaRPr>
          </a:p>
        </p:txBody>
      </p:sp>
      <p:sp>
        <p:nvSpPr>
          <p:cNvPr id="6" name="Footer Placeholder 5"/>
          <p:cNvSpPr>
            <a:spLocks noGrp="1"/>
          </p:cNvSpPr>
          <p:nvPr>
            <p:ph type="ftr" sz="quarter" idx="11"/>
          </p:nvPr>
        </p:nvSpPr>
        <p:spPr/>
        <p:txBody>
          <a:bodyPr/>
          <a:lstStyle/>
          <a:p>
            <a:r>
              <a:rPr lang="en-US">
                <a:solidFill>
                  <a:srgbClr val="242852"/>
                </a:solidFill>
              </a:rPr>
              <a:t>Dr.Armaghan.Gh.Zare,DermatoloDgist</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9" name="Content Placeholder 8"/>
          <p:cNvSpPr>
            <a:spLocks noGrp="1"/>
          </p:cNvSpPr>
          <p:nvPr>
            <p:ph sz="quarter" idx="1"/>
          </p:nvPr>
        </p:nvSpPr>
        <p:spPr>
          <a:xfrm>
            <a:off x="3149600" y="1752600"/>
            <a:ext cx="8534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sm_globe.png"/>
          <p:cNvPicPr>
            <a:picLocks noChangeAspect="1"/>
          </p:cNvPicPr>
          <p:nvPr/>
        </p:nvPicPr>
        <p:blipFill>
          <a:blip r:embed="rId2" cstate="print"/>
          <a:stretch>
            <a:fillRect/>
          </a:stretch>
        </p:blipFill>
        <p:spPr>
          <a:xfrm>
            <a:off x="816865" y="1755649"/>
            <a:ext cx="2153743"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8136724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lang="en-US"/>
              <a:t>Click to edit Master title style</a:t>
            </a:r>
            <a:endParaRPr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1D40914B-2737-4F2C-B862-F422C65B63C1}" type="datetime1">
              <a:rPr lang="en-US" smtClean="0">
                <a:solidFill>
                  <a:srgbClr val="242852"/>
                </a:solidFill>
              </a:rPr>
              <a:t>2/1/2021</a:t>
            </a:fld>
            <a:endParaRPr lang="en-US">
              <a:solidFill>
                <a:srgbClr val="242852"/>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AD93096-5B34-4342-9326-69289CEAE4C2}" type="slidenum">
              <a:rPr lang="en-US" smtClean="0"/>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r>
              <a:rPr lang="en-US">
                <a:solidFill>
                  <a:srgbClr val="242852"/>
                </a:solidFill>
              </a:rPr>
              <a:t>Dr.Armaghan.Gh.Zare,DermatoloDgist</a:t>
            </a:r>
            <a:endParaRPr lang="en-US" dirty="0">
              <a:solidFill>
                <a:srgbClr val="242852"/>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en-US"/>
              <a:t>Click icon to add picture</a:t>
            </a:r>
            <a:endParaRPr lang="en-US" dirty="0"/>
          </a:p>
        </p:txBody>
      </p:sp>
    </p:spTree>
    <p:extLst>
      <p:ext uri="{BB962C8B-B14F-4D97-AF65-F5344CB8AC3E}">
        <p14:creationId xmlns:p14="http://schemas.microsoft.com/office/powerpoint/2010/main" val="15922472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B8D56-3B78-4CBA-8192-6D72F62633D4}" type="datetime1">
              <a:rPr lang="en-US" smtClean="0">
                <a:solidFill>
                  <a:srgbClr val="242852"/>
                </a:solidFill>
              </a:rPr>
              <a:t>2/1/2021</a:t>
            </a:fld>
            <a:endParaRPr lang="en-US">
              <a:solidFill>
                <a:srgbClr val="242852"/>
              </a:solidFill>
            </a:endParaRPr>
          </a:p>
        </p:txBody>
      </p:sp>
      <p:sp>
        <p:nvSpPr>
          <p:cNvPr id="5" name="Footer Placeholder 4"/>
          <p:cNvSpPr>
            <a:spLocks noGrp="1"/>
          </p:cNvSpPr>
          <p:nvPr>
            <p:ph type="ftr" sz="quarter" idx="11"/>
          </p:nvPr>
        </p:nvSpPr>
        <p:spPr/>
        <p:txBody>
          <a:bodyPr/>
          <a:lstStyle/>
          <a:p>
            <a:r>
              <a:rPr lang="en-US">
                <a:solidFill>
                  <a:srgbClr val="242852"/>
                </a:solidFill>
              </a:rPr>
              <a:t>Dr.Armaghan.Gh.Zare,DermatoloDgist</a:t>
            </a: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242852"/>
                </a:solidFill>
              </a:rPr>
              <a:pPr/>
              <a:t>‹#›</a:t>
            </a:fld>
            <a:endParaRPr lang="en-US"/>
          </a:p>
        </p:txBody>
      </p:sp>
    </p:spTree>
    <p:extLst>
      <p:ext uri="{BB962C8B-B14F-4D97-AF65-F5344CB8AC3E}">
        <p14:creationId xmlns:p14="http://schemas.microsoft.com/office/powerpoint/2010/main" val="15233358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737600" y="6248403"/>
            <a:ext cx="2946400" cy="365125"/>
          </a:xfrm>
        </p:spPr>
        <p:txBody>
          <a:bodyPr/>
          <a:lstStyle/>
          <a:p>
            <a:fld id="{CAB2FEFB-A729-4A6B-B393-1F71F836FA48}" type="datetime1">
              <a:rPr lang="en-US" smtClean="0">
                <a:solidFill>
                  <a:srgbClr val="242852"/>
                </a:solidFill>
              </a:rPr>
              <a:t>2/1/2021</a:t>
            </a:fld>
            <a:endParaRPr lang="en-US" dirty="0">
              <a:solidFill>
                <a:srgbClr val="242852"/>
              </a:solidFill>
            </a:endParaRPr>
          </a:p>
        </p:txBody>
      </p:sp>
      <p:sp>
        <p:nvSpPr>
          <p:cNvPr id="5" name="Footer Placeholder 4"/>
          <p:cNvSpPr>
            <a:spLocks noGrp="1"/>
          </p:cNvSpPr>
          <p:nvPr>
            <p:ph type="ftr" sz="quarter" idx="11"/>
          </p:nvPr>
        </p:nvSpPr>
        <p:spPr>
          <a:xfrm>
            <a:off x="609602" y="6248208"/>
            <a:ext cx="7431311" cy="365125"/>
          </a:xfrm>
        </p:spPr>
        <p:txBody>
          <a:bodyPr/>
          <a:lstStyle/>
          <a:p>
            <a:r>
              <a:rPr lang="en-US">
                <a:solidFill>
                  <a:srgbClr val="242852"/>
                </a:solidFill>
              </a:rPr>
              <a:t>Dr.Armaghan.Gh.Zare,DermatoloDgist</a:t>
            </a:r>
            <a:endParaRPr lang="en-US" dirty="0">
              <a:solidFill>
                <a:srgbClr val="242852"/>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72AC53DF-4216-466D-99A7-94400E6C2A25}" type="slidenum">
              <a:rPr lang="en-US" sz="1200" smtClean="0">
                <a:solidFill>
                  <a:srgbClr val="242852"/>
                </a:solidFill>
              </a:rPr>
              <a:pPr/>
              <a:t>‹#›</a:t>
            </a:fld>
            <a:endParaRPr lang="en-US" dirty="0"/>
          </a:p>
        </p:txBody>
      </p:sp>
    </p:spTree>
    <p:extLst>
      <p:ext uri="{BB962C8B-B14F-4D97-AF65-F5344CB8AC3E}">
        <p14:creationId xmlns:p14="http://schemas.microsoft.com/office/powerpoint/2010/main" val="11647572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2653934" y="5383168"/>
            <a:ext cx="6883999" cy="692799"/>
          </a:xfrm>
          <a:prstGeom prst="rect">
            <a:avLst/>
          </a:prstGeom>
        </p:spPr>
        <p:txBody>
          <a:bodyPr lIns="91425" tIns="91425" rIns="91425" bIns="91425" anchor="b" anchorCtr="0"/>
          <a:lstStyle>
            <a:lvl1pPr algn="ctr">
              <a:spcBef>
                <a:spcPts val="360"/>
              </a:spcBef>
              <a:buSzPct val="100000"/>
              <a:buFont typeface="Lora"/>
              <a:buNone/>
              <a:defRPr sz="1400" i="1">
                <a:latin typeface="Lora"/>
                <a:ea typeface="Lora"/>
                <a:cs typeface="Lora"/>
                <a:sym typeface="Lora"/>
              </a:defRPr>
            </a:lvl1pPr>
          </a:lstStyle>
          <a:p>
            <a:pPr lvl="0"/>
            <a:r>
              <a:rPr lang="en-US"/>
              <a:t>Edit Master text styles</a:t>
            </a:r>
          </a:p>
        </p:txBody>
      </p:sp>
      <p:cxnSp>
        <p:nvCxnSpPr>
          <p:cNvPr id="50" name="Shape 50"/>
          <p:cNvCxnSpPr/>
          <p:nvPr/>
        </p:nvCxnSpPr>
        <p:spPr>
          <a:xfrm>
            <a:off x="-8033" y="6221504"/>
            <a:ext cx="12215999" cy="0"/>
          </a:xfrm>
          <a:prstGeom prst="straightConnector1">
            <a:avLst/>
          </a:prstGeom>
          <a:noFill/>
          <a:ln w="9525" cap="flat" cmpd="sng">
            <a:solidFill>
              <a:srgbClr val="CCCCCC"/>
            </a:solidFill>
            <a:prstDash val="solid"/>
            <a:round/>
            <a:headEnd type="none" w="lg" len="lg"/>
            <a:tailEnd type="none" w="lg" len="lg"/>
          </a:ln>
        </p:spPr>
      </p:cxnSp>
      <p:sp>
        <p:nvSpPr>
          <p:cNvPr id="51" name="Shape 51"/>
          <p:cNvSpPr/>
          <p:nvPr/>
        </p:nvSpPr>
        <p:spPr>
          <a:xfrm>
            <a:off x="5943202" y="6068663"/>
            <a:ext cx="305599" cy="305599"/>
          </a:xfrm>
          <a:prstGeom prst="ellipse">
            <a:avLst/>
          </a:prstGeom>
          <a:solidFill>
            <a:srgbClr val="FFCD00"/>
          </a:solidFill>
          <a:ln>
            <a:noFill/>
          </a:ln>
        </p:spPr>
        <p:txBody>
          <a:bodyPr lIns="91425" tIns="91425" rIns="91425" bIns="91425" anchor="ctr" anchorCtr="0">
            <a:noAutofit/>
          </a:bodyPr>
          <a:lstStyle/>
          <a:p>
            <a:endParaRPr>
              <a:solidFill>
                <a:prstClr val="black"/>
              </a:solidFill>
            </a:endParaRPr>
          </a:p>
        </p:txBody>
      </p:sp>
    </p:spTree>
    <p:extLst>
      <p:ext uri="{BB962C8B-B14F-4D97-AF65-F5344CB8AC3E}">
        <p14:creationId xmlns:p14="http://schemas.microsoft.com/office/powerpoint/2010/main" val="40071294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841A7-4797-49E7-9BD1-497E3ECD29AC}"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5738798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8032211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59"/>
            <a:ext cx="10945283" cy="430157"/>
          </a:xfrm>
        </p:spPr>
        <p:txBody>
          <a:bodyPr anchor="b"/>
          <a:lstStyle>
            <a:lvl1pPr marL="0" indent="0">
              <a:spcBef>
                <a:spcPts val="0"/>
              </a:spcBef>
              <a:buNone/>
              <a:defRPr sz="1100"/>
            </a:lvl1pPr>
            <a:lvl2pPr marL="457178" indent="0">
              <a:buNone/>
              <a:defRPr sz="1200"/>
            </a:lvl2pPr>
            <a:lvl3pPr marL="914354" indent="0">
              <a:buNone/>
              <a:defRPr sz="1200"/>
            </a:lvl3pPr>
            <a:lvl4pPr marL="1371532" indent="0">
              <a:buNone/>
              <a:defRPr sz="1200"/>
            </a:lvl4pPr>
            <a:lvl5pPr marL="1828709"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8737600" y="6356355"/>
            <a:ext cx="2844800" cy="365125"/>
          </a:xfrm>
          <a:prstGeom prst="rect">
            <a:avLst/>
          </a:prstGeom>
        </p:spPr>
        <p:txBody>
          <a:bodyPr lIns="91436" tIns="45718" rIns="91436" bIns="45718"/>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8871895" y="3113680"/>
            <a:ext cx="5899380" cy="431801"/>
          </a:xfrm>
        </p:spPr>
        <p:txBody>
          <a:bodyPr/>
          <a:lstStyle>
            <a:lvl1pPr marL="0" indent="0">
              <a:buFontTx/>
              <a:buNone/>
              <a:defRPr sz="1500" b="1">
                <a:solidFill>
                  <a:schemeClr val="accent4"/>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dirty="0"/>
              <a:t>Click to edit Master text styles</a:t>
            </a:r>
          </a:p>
        </p:txBody>
      </p:sp>
    </p:spTree>
    <p:extLst>
      <p:ext uri="{BB962C8B-B14F-4D97-AF65-F5344CB8AC3E}">
        <p14:creationId xmlns:p14="http://schemas.microsoft.com/office/powerpoint/2010/main" val="35342532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59"/>
            <a:ext cx="10945283" cy="430157"/>
          </a:xfrm>
        </p:spPr>
        <p:txBody>
          <a:bodyPr anchor="b"/>
          <a:lstStyle>
            <a:lvl1pPr marL="0" indent="0">
              <a:spcBef>
                <a:spcPts val="0"/>
              </a:spcBef>
              <a:buNone/>
              <a:defRPr sz="1100"/>
            </a:lvl1pPr>
            <a:lvl2pPr marL="457178" indent="0">
              <a:buNone/>
              <a:defRPr sz="1200"/>
            </a:lvl2pPr>
            <a:lvl3pPr marL="914354" indent="0">
              <a:buNone/>
              <a:defRPr sz="1200"/>
            </a:lvl3pPr>
            <a:lvl4pPr marL="1371532" indent="0">
              <a:buNone/>
              <a:defRPr sz="1200"/>
            </a:lvl4pPr>
            <a:lvl5pPr marL="1828709"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8737600" y="6356355"/>
            <a:ext cx="2844800" cy="365125"/>
          </a:xfrm>
          <a:prstGeom prst="rect">
            <a:avLst/>
          </a:prstGeom>
        </p:spPr>
        <p:txBody>
          <a:bodyPr lIns="91436" tIns="45718" rIns="91436" bIns="45718"/>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8871891" y="3113678"/>
            <a:ext cx="5899380" cy="431801"/>
          </a:xfrm>
        </p:spPr>
        <p:txBody>
          <a:bodyPr/>
          <a:lstStyle>
            <a:lvl1pPr marL="0" indent="0">
              <a:buFontTx/>
              <a:buNone/>
              <a:defRPr sz="1500" b="1">
                <a:solidFill>
                  <a:schemeClr val="accent4"/>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dirty="0"/>
              <a:t>Click to edit Master text styles</a:t>
            </a:r>
          </a:p>
        </p:txBody>
      </p:sp>
    </p:spTree>
    <p:extLst>
      <p:ext uri="{BB962C8B-B14F-4D97-AF65-F5344CB8AC3E}">
        <p14:creationId xmlns:p14="http://schemas.microsoft.com/office/powerpoint/2010/main" val="8160919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59"/>
            <a:ext cx="10945283" cy="430157"/>
          </a:xfrm>
        </p:spPr>
        <p:txBody>
          <a:bodyPr anchor="b"/>
          <a:lstStyle>
            <a:lvl1pPr marL="0" indent="0">
              <a:spcBef>
                <a:spcPts val="0"/>
              </a:spcBef>
              <a:buNone/>
              <a:defRPr sz="1100"/>
            </a:lvl1pPr>
            <a:lvl2pPr marL="457178" indent="0">
              <a:buNone/>
              <a:defRPr sz="1200"/>
            </a:lvl2pPr>
            <a:lvl3pPr marL="914354" indent="0">
              <a:buNone/>
              <a:defRPr sz="1200"/>
            </a:lvl3pPr>
            <a:lvl4pPr marL="1371532" indent="0">
              <a:buNone/>
              <a:defRPr sz="1200"/>
            </a:lvl4pPr>
            <a:lvl5pPr marL="1828709"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8737600" y="6356355"/>
            <a:ext cx="2844800" cy="365125"/>
          </a:xfrm>
          <a:prstGeom prst="rect">
            <a:avLst/>
          </a:prstGeom>
        </p:spPr>
        <p:txBody>
          <a:bodyPr lIns="91436" tIns="45718" rIns="91436" bIns="45718"/>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8871891" y="3113678"/>
            <a:ext cx="5899380" cy="431801"/>
          </a:xfrm>
        </p:spPr>
        <p:txBody>
          <a:bodyPr/>
          <a:lstStyle>
            <a:lvl1pPr marL="0" indent="0">
              <a:buFontTx/>
              <a:buNone/>
              <a:defRPr sz="1500" b="1">
                <a:solidFill>
                  <a:schemeClr val="accent4"/>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dirty="0"/>
              <a:t>Click to edit Master text styles</a:t>
            </a:r>
          </a:p>
        </p:txBody>
      </p:sp>
    </p:spTree>
    <p:extLst>
      <p:ext uri="{BB962C8B-B14F-4D97-AF65-F5344CB8AC3E}">
        <p14:creationId xmlns:p14="http://schemas.microsoft.com/office/powerpoint/2010/main" val="13976877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cxnSp>
        <p:nvCxnSpPr>
          <p:cNvPr id="5" name="Straight Connector 4"/>
          <p:cNvCxnSpPr/>
          <p:nvPr userDrawn="1"/>
        </p:nvCxnSpPr>
        <p:spPr>
          <a:xfrm>
            <a:off x="679489" y="1014414"/>
            <a:ext cx="10816167" cy="1587"/>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7947" y="281029"/>
            <a:ext cx="10816167" cy="690363"/>
          </a:xfrm>
          <a:prstGeom prst="rect">
            <a:avLst/>
          </a:prstGeom>
        </p:spPr>
        <p:txBody>
          <a:bodyPr lIns="0" tIns="0" rIns="0" bIns="0" anchor="b">
            <a:normAutofit/>
          </a:bodyPr>
          <a:lstStyle>
            <a:lvl1pPr algn="l">
              <a:defRPr sz="2400" baseline="0">
                <a:solidFill>
                  <a:schemeClr val="accent1"/>
                </a:solidFill>
                <a:latin typeface="+mj-lt"/>
              </a:defRPr>
            </a:lvl1pPr>
          </a:lstStyle>
          <a:p>
            <a:endParaRPr lang="en-US" dirty="0"/>
          </a:p>
        </p:txBody>
      </p:sp>
      <p:sp>
        <p:nvSpPr>
          <p:cNvPr id="3" name="Content Placeholder 2"/>
          <p:cNvSpPr>
            <a:spLocks noGrp="1"/>
          </p:cNvSpPr>
          <p:nvPr>
            <p:ph idx="1"/>
          </p:nvPr>
        </p:nvSpPr>
        <p:spPr>
          <a:xfrm>
            <a:off x="678716" y="1203325"/>
            <a:ext cx="10888869" cy="4601939"/>
          </a:xfrm>
          <a:prstGeom prst="rect">
            <a:avLst/>
          </a:prstGeom>
        </p:spPr>
        <p:txBody>
          <a:bodyPr>
            <a:normAutofit/>
          </a:bodyPr>
          <a:lstStyle>
            <a:lvl1pPr>
              <a:lnSpc>
                <a:spcPct val="100000"/>
              </a:lnSpc>
              <a:spcBef>
                <a:spcPts val="0"/>
              </a:spcBef>
              <a:spcAft>
                <a:spcPts val="600"/>
              </a:spcAft>
              <a:buClr>
                <a:schemeClr val="accent1"/>
              </a:buClr>
              <a:defRPr sz="1800">
                <a:solidFill>
                  <a:schemeClr val="tx1"/>
                </a:solidFill>
                <a:latin typeface="+mj-lt"/>
              </a:defRPr>
            </a:lvl1pPr>
            <a:lvl2pPr>
              <a:lnSpc>
                <a:spcPct val="100000"/>
              </a:lnSpc>
              <a:spcBef>
                <a:spcPts val="0"/>
              </a:spcBef>
              <a:spcAft>
                <a:spcPts val="600"/>
              </a:spcAft>
              <a:buClr>
                <a:schemeClr val="accent2"/>
              </a:buClr>
              <a:buFont typeface="Arial"/>
              <a:buChar char="•"/>
              <a:defRPr sz="1800">
                <a:solidFill>
                  <a:schemeClr val="tx1"/>
                </a:solidFill>
                <a:latin typeface="+mj-lt"/>
              </a:defRPr>
            </a:lvl2pPr>
            <a:lvl3pPr>
              <a:lnSpc>
                <a:spcPct val="100000"/>
              </a:lnSpc>
              <a:spcBef>
                <a:spcPts val="0"/>
              </a:spcBef>
              <a:spcAft>
                <a:spcPts val="600"/>
              </a:spcAft>
              <a:buClr>
                <a:schemeClr val="accent3"/>
              </a:buClr>
              <a:buFont typeface="Wingdings" charset="2"/>
              <a:buChar char="§"/>
              <a:defRPr sz="1800">
                <a:solidFill>
                  <a:schemeClr val="tx1"/>
                </a:solidFill>
                <a:latin typeface="+mj-lt"/>
              </a:defRPr>
            </a:lvl3pPr>
            <a:lvl4pPr>
              <a:lnSpc>
                <a:spcPct val="100000"/>
              </a:lnSpc>
              <a:spcBef>
                <a:spcPts val="0"/>
              </a:spcBef>
              <a:spcAft>
                <a:spcPts val="600"/>
              </a:spcAft>
              <a:buClr>
                <a:schemeClr val="accent1"/>
              </a:buClr>
              <a:buFont typeface="Wingdings" charset="2"/>
              <a:buChar char="§"/>
              <a:defRPr sz="1800">
                <a:solidFill>
                  <a:schemeClr val="tx1"/>
                </a:solidFill>
                <a:latin typeface="+mj-lt"/>
              </a:defRPr>
            </a:lvl4pPr>
            <a:lvl5pPr>
              <a:lnSpc>
                <a:spcPct val="100000"/>
              </a:lnSpc>
              <a:spcBef>
                <a:spcPts val="0"/>
              </a:spcBef>
              <a:spcAft>
                <a:spcPts val="600"/>
              </a:spcAft>
              <a:buClr>
                <a:schemeClr val="accent2"/>
              </a:buClr>
              <a:buFont typeface="Courier New"/>
              <a:buChar char="o"/>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1391477" y="5876977"/>
            <a:ext cx="10176107" cy="504403"/>
          </a:xfrm>
          <a:prstGeom prst="rect">
            <a:avLst/>
          </a:prstGeom>
        </p:spPr>
        <p:txBody>
          <a:bodyPr anchor="b">
            <a:noAutofit/>
          </a:bodyPr>
          <a:lstStyle>
            <a:lvl1pPr marL="0" indent="0">
              <a:spcAft>
                <a:spcPts val="0"/>
              </a:spcAft>
              <a:buNone/>
              <a:defRPr sz="800"/>
            </a:lvl1pPr>
          </a:lstStyle>
          <a:p>
            <a:pPr lvl="0"/>
            <a:r>
              <a:rPr lang="en-US" dirty="0"/>
              <a:t>Click to edit Master text styles</a:t>
            </a:r>
            <a:endParaRPr lang="en-GB" dirty="0"/>
          </a:p>
        </p:txBody>
      </p:sp>
      <p:sp>
        <p:nvSpPr>
          <p:cNvPr id="6" name="Slide Number Placeholder 5"/>
          <p:cNvSpPr>
            <a:spLocks noGrp="1"/>
          </p:cNvSpPr>
          <p:nvPr>
            <p:ph type="sldNum" sz="quarter" idx="11"/>
          </p:nvPr>
        </p:nvSpPr>
        <p:spPr>
          <a:xfrm>
            <a:off x="5848387" y="6562776"/>
            <a:ext cx="495300" cy="365125"/>
          </a:xfrm>
          <a:prstGeom prst="rect">
            <a:avLst/>
          </a:prstGeom>
        </p:spPr>
        <p:txBody>
          <a:bodyPr vert="horz" lIns="91440" tIns="45720" rIns="91440" bIns="45720" rtlCol="0" anchor="ctr"/>
          <a:lstStyle>
            <a:lvl1pPr algn="r" defTabSz="914332" fontAlgn="auto">
              <a:spcBef>
                <a:spcPts val="0"/>
              </a:spcBef>
              <a:spcAft>
                <a:spcPts val="0"/>
              </a:spcAft>
              <a:defRPr sz="1051">
                <a:solidFill>
                  <a:prstClr val="black">
                    <a:tint val="75000"/>
                  </a:prstClr>
                </a:solidFill>
                <a:latin typeface=""/>
                <a:ea typeface="ＭＳ Ｐゴシック"/>
              </a:defRPr>
            </a:lvl1pPr>
          </a:lstStyle>
          <a:p>
            <a:pPr>
              <a:defRPr/>
            </a:pPr>
            <a:fld id="{C1CFBA41-3699-43E0-B235-264530B6FCAB}" type="slidenum">
              <a:rPr lang="en-GB"/>
              <a:pPr>
                <a:defRPr/>
              </a:pPr>
              <a:t>‹#›</a:t>
            </a:fld>
            <a:endParaRPr lang="en-GB"/>
          </a:p>
        </p:txBody>
      </p:sp>
    </p:spTree>
    <p:extLst>
      <p:ext uri="{BB962C8B-B14F-4D97-AF65-F5344CB8AC3E}">
        <p14:creationId xmlns:p14="http://schemas.microsoft.com/office/powerpoint/2010/main" val="3576215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40D78A-C49D-475F-A88D-7579DDA0F938}"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3343216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A3DC-63E4-4A15-8D38-BDDEC5128C55}"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7204116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F443DC-4DD6-49D5-B94C-63CD93D5C23E}"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7789142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F2ACB-2EB8-45CC-93FD-A4857FA05951}" type="datetime1">
              <a:rPr lang="en-US" smtClean="0"/>
              <a:t>2/1/2021</a:t>
            </a:fld>
            <a:endParaRPr lang="en-US"/>
          </a:p>
        </p:txBody>
      </p:sp>
      <p:sp>
        <p:nvSpPr>
          <p:cNvPr id="6" name="Footer Placeholder 5"/>
          <p:cNvSpPr>
            <a:spLocks noGrp="1"/>
          </p:cNvSpPr>
          <p:nvPr>
            <p:ph type="ftr" sz="quarter" idx="11"/>
          </p:nvPr>
        </p:nvSpPr>
        <p:spPr/>
        <p:txBody>
          <a:bodyPr/>
          <a:lstStyle/>
          <a:p>
            <a:r>
              <a:rPr lang="en-US"/>
              <a:t>Dr.Armaghan.Gh.Zare,DermatoloDgist</a:t>
            </a:r>
          </a:p>
        </p:txBody>
      </p:sp>
      <p:sp>
        <p:nvSpPr>
          <p:cNvPr id="7" name="Slide Number Placeholder 6"/>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12938509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3A61E-84CB-46F1-A733-7FD91538C3FF}" type="datetime1">
              <a:rPr lang="en-US" smtClean="0"/>
              <a:t>2/1/2021</a:t>
            </a:fld>
            <a:endParaRPr lang="en-US"/>
          </a:p>
        </p:txBody>
      </p:sp>
      <p:sp>
        <p:nvSpPr>
          <p:cNvPr id="8" name="Footer Placeholder 7"/>
          <p:cNvSpPr>
            <a:spLocks noGrp="1"/>
          </p:cNvSpPr>
          <p:nvPr>
            <p:ph type="ftr" sz="quarter" idx="11"/>
          </p:nvPr>
        </p:nvSpPr>
        <p:spPr/>
        <p:txBody>
          <a:bodyPr/>
          <a:lstStyle/>
          <a:p>
            <a:r>
              <a:rPr lang="en-US"/>
              <a:t>Dr.Armaghan.Gh.Zare,DermatoloDgist</a:t>
            </a:r>
          </a:p>
        </p:txBody>
      </p:sp>
      <p:sp>
        <p:nvSpPr>
          <p:cNvPr id="9" name="Slide Number Placeholder 8"/>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13233807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2CA01A-2DF8-405A-9133-E088896D58F8}" type="datetime1">
              <a:rPr lang="en-US" smtClean="0"/>
              <a:t>2/1/2021</a:t>
            </a:fld>
            <a:endParaRPr lang="en-US"/>
          </a:p>
        </p:txBody>
      </p:sp>
      <p:sp>
        <p:nvSpPr>
          <p:cNvPr id="6" name="Footer Placeholder 5"/>
          <p:cNvSpPr>
            <a:spLocks noGrp="1"/>
          </p:cNvSpPr>
          <p:nvPr>
            <p:ph type="ftr" sz="quarter" idx="11"/>
          </p:nvPr>
        </p:nvSpPr>
        <p:spPr/>
        <p:txBody>
          <a:bodyPr/>
          <a:lstStyle/>
          <a:p>
            <a:r>
              <a:rPr lang="en-US"/>
              <a:t>Dr.Armaghan.Gh.Zare,DermatoloDgist</a:t>
            </a:r>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0707996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89386E-A8D9-490E-8C88-818B80BFC920}" type="datetime1">
              <a:rPr lang="en-US" smtClean="0"/>
              <a:t>2/1/2021</a:t>
            </a:fld>
            <a:endParaRPr lang="en-US"/>
          </a:p>
        </p:txBody>
      </p:sp>
      <p:sp>
        <p:nvSpPr>
          <p:cNvPr id="4" name="Footer Placeholder 3"/>
          <p:cNvSpPr>
            <a:spLocks noGrp="1"/>
          </p:cNvSpPr>
          <p:nvPr>
            <p:ph type="ftr" sz="quarter" idx="11"/>
          </p:nvPr>
        </p:nvSpPr>
        <p:spPr/>
        <p:txBody>
          <a:bodyPr/>
          <a:lstStyle/>
          <a:p>
            <a:r>
              <a:rPr lang="en-US"/>
              <a:t>Dr.Armaghan.Gh.Zare,DermatoloDgist</a:t>
            </a:r>
          </a:p>
        </p:txBody>
      </p:sp>
      <p:sp>
        <p:nvSpPr>
          <p:cNvPr id="5" name="Slide Number Placeholder 4"/>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5803417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FB086-1972-4FC1-8C80-FF52F1328E2C}" type="datetime1">
              <a:rPr lang="en-US" smtClean="0"/>
              <a:t>2/1/2021</a:t>
            </a:fld>
            <a:endParaRPr lang="en-US"/>
          </a:p>
        </p:txBody>
      </p:sp>
      <p:sp>
        <p:nvSpPr>
          <p:cNvPr id="3" name="Footer Placeholder 2"/>
          <p:cNvSpPr>
            <a:spLocks noGrp="1"/>
          </p:cNvSpPr>
          <p:nvPr>
            <p:ph type="ftr" sz="quarter" idx="11"/>
          </p:nvPr>
        </p:nvSpPr>
        <p:spPr/>
        <p:txBody>
          <a:bodyPr/>
          <a:lstStyle/>
          <a:p>
            <a:r>
              <a:rPr lang="en-US"/>
              <a:t>Dr.Armaghan.Gh.Zare,DermatoloDgist</a:t>
            </a:r>
          </a:p>
        </p:txBody>
      </p:sp>
      <p:sp>
        <p:nvSpPr>
          <p:cNvPr id="4" name="Slide Number Placeholder 3"/>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29732977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AA407-D6F7-4EAB-902D-E107C7C35B92}" type="datetime1">
              <a:rPr lang="en-US" smtClean="0"/>
              <a:t>2/1/2021</a:t>
            </a:fld>
            <a:endParaRPr lang="en-US"/>
          </a:p>
        </p:txBody>
      </p:sp>
      <p:sp>
        <p:nvSpPr>
          <p:cNvPr id="6" name="Footer Placeholder 5"/>
          <p:cNvSpPr>
            <a:spLocks noGrp="1"/>
          </p:cNvSpPr>
          <p:nvPr>
            <p:ph type="ftr" sz="quarter" idx="11"/>
          </p:nvPr>
        </p:nvSpPr>
        <p:spPr/>
        <p:txBody>
          <a:bodyPr/>
          <a:lstStyle/>
          <a:p>
            <a:r>
              <a:rPr lang="en-US"/>
              <a:t>Dr.Armaghan.Gh.Zare,DermatoloDgist</a:t>
            </a:r>
          </a:p>
        </p:txBody>
      </p:sp>
      <p:sp>
        <p:nvSpPr>
          <p:cNvPr id="7" name="Slide Number Placeholder 6"/>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34723349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84358D-EF0D-466C-AE46-3B65C597B2B8}" type="datetime1">
              <a:rPr lang="en-US" smtClean="0"/>
              <a:t>2/1/2021</a:t>
            </a:fld>
            <a:endParaRPr lang="en-US"/>
          </a:p>
        </p:txBody>
      </p:sp>
      <p:sp>
        <p:nvSpPr>
          <p:cNvPr id="6" name="Footer Placeholder 5"/>
          <p:cNvSpPr>
            <a:spLocks noGrp="1"/>
          </p:cNvSpPr>
          <p:nvPr>
            <p:ph type="ftr" sz="quarter" idx="11"/>
          </p:nvPr>
        </p:nvSpPr>
        <p:spPr/>
        <p:txBody>
          <a:bodyPr/>
          <a:lstStyle/>
          <a:p>
            <a:r>
              <a:rPr lang="en-US"/>
              <a:t>Dr.Armaghan.Gh.Zare,DermatoloDgist</a:t>
            </a:r>
          </a:p>
        </p:txBody>
      </p:sp>
      <p:sp>
        <p:nvSpPr>
          <p:cNvPr id="7" name="Slide Number Placeholder 6"/>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1615633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1D138-A33F-412B-B952-8C19969B6349}"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27040875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3BE8D-3C3C-4477-B666-176153549F8C}"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
        <p:nvSpPr>
          <p:cNvPr id="6" name="Slide Number Placeholder 5"/>
          <p:cNvSpPr>
            <a:spLocks noGrp="1"/>
          </p:cNvSpPr>
          <p:nvPr>
            <p:ph type="sldNum" sz="quarter" idx="12"/>
          </p:nvPr>
        </p:nvSpPr>
        <p:spPr/>
        <p:txBody>
          <a:bodyPr/>
          <a:lstStyle/>
          <a:p>
            <a:fld id="{B8DAAF7B-274F-4B04-A00C-40494235E8D1}" type="slidenum">
              <a:rPr lang="en-US" smtClean="0"/>
              <a:pPr/>
              <a:t>‹#›</a:t>
            </a:fld>
            <a:endParaRPr lang="en-US"/>
          </a:p>
        </p:txBody>
      </p:sp>
    </p:spTree>
    <p:extLst>
      <p:ext uri="{BB962C8B-B14F-4D97-AF65-F5344CB8AC3E}">
        <p14:creationId xmlns:p14="http://schemas.microsoft.com/office/powerpoint/2010/main" val="34790384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6B3D3B-3EFF-4BA9-9F09-23AA469177BF}"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0560879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E53C0-EC5F-4C58-B889-DB4D3EEC55A1}"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7290747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E0162-88CC-44D8-BE71-6BECC9203DD2}"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7065764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41244-C0F9-471F-BDA3-93181BCB4ED9}"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1390828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1A1B8-C294-4E17-BF21-C3AD701AF79E}" type="datetime1">
              <a:rPr lang="en-US" smtClean="0"/>
              <a:t>2/1/2021</a:t>
            </a:fld>
            <a:endParaRPr lang="en-US"/>
          </a:p>
        </p:txBody>
      </p:sp>
      <p:sp>
        <p:nvSpPr>
          <p:cNvPr id="8" name="Footer Placeholder 7"/>
          <p:cNvSpPr>
            <a:spLocks noGrp="1"/>
          </p:cNvSpPr>
          <p:nvPr>
            <p:ph type="ftr" sz="quarter" idx="11"/>
          </p:nvPr>
        </p:nvSpPr>
        <p:spPr/>
        <p:txBody>
          <a:bodyPr/>
          <a:lstStyle/>
          <a:p>
            <a:r>
              <a:rPr lang="en-US"/>
              <a:t>Dr.Armaghan.Gh.Zare,DermatoloDgist</a:t>
            </a:r>
          </a:p>
        </p:txBody>
      </p:sp>
      <p:sp>
        <p:nvSpPr>
          <p:cNvPr id="9" name="Slide Number Placeholder 8"/>
          <p:cNvSpPr>
            <a:spLocks noGrp="1"/>
          </p:cNvSpPr>
          <p:nvPr>
            <p:ph type="sldNum" sz="quarter" idx="12"/>
          </p:nvPr>
        </p:nvSpPr>
        <p:spPr/>
        <p:txBody>
          <a:bodyPr/>
          <a:lstStyle/>
          <a:p>
            <a:fld id="{86E98A55-2B68-4454-8AC9-2B3A09F472B5}" type="slidenum">
              <a:rPr lang="en-US" smtClean="0"/>
              <a:t>‹#›</a:t>
            </a:fld>
            <a:endParaRPr lang="en-US"/>
          </a:p>
        </p:txBody>
      </p:sp>
      <p:pic>
        <p:nvPicPr>
          <p:cNvPr id="11" name="Picture 10">
            <a:extLst>
              <a:ext uri="{FF2B5EF4-FFF2-40B4-BE49-F238E27FC236}">
                <a16:creationId xmlns:a16="http://schemas.microsoft.com/office/drawing/2014/main" xmlns="" id="{07FC9B9D-7C2B-4836-9F67-F019D9EF9B0B}"/>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664632" y="66032"/>
            <a:ext cx="1358892" cy="1468799"/>
          </a:xfrm>
          <a:prstGeom prst="rect">
            <a:avLst/>
          </a:prstGeom>
        </p:spPr>
      </p:pic>
    </p:spTree>
    <p:extLst>
      <p:ext uri="{BB962C8B-B14F-4D97-AF65-F5344CB8AC3E}">
        <p14:creationId xmlns:p14="http://schemas.microsoft.com/office/powerpoint/2010/main" val="33695254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06B5E4-3ACB-49FA-BB8E-2C879F8F24D0}" type="datetime1">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0140637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DA8AD-DD57-442D-AD38-782ACDE36359}" type="datetime1">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98A55-2B68-4454-8AC9-2B3A09F472B5}" type="slidenum">
              <a:rPr lang="en-US" smtClean="0"/>
              <a:t>‹#›</a:t>
            </a:fld>
            <a:endParaRPr lang="en-US"/>
          </a:p>
        </p:txBody>
      </p:sp>
      <p:pic>
        <p:nvPicPr>
          <p:cNvPr id="8" name="Picture 7">
            <a:extLst>
              <a:ext uri="{FF2B5EF4-FFF2-40B4-BE49-F238E27FC236}">
                <a16:creationId xmlns:a16="http://schemas.microsoft.com/office/drawing/2014/main" xmlns="" id="{378B73D9-19B2-4BA8-A8E8-5A361B47323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782078" y="2188748"/>
            <a:ext cx="1241446" cy="1341854"/>
          </a:xfrm>
          <a:prstGeom prst="rect">
            <a:avLst/>
          </a:prstGeom>
        </p:spPr>
      </p:pic>
    </p:spTree>
    <p:extLst>
      <p:ext uri="{BB962C8B-B14F-4D97-AF65-F5344CB8AC3E}">
        <p14:creationId xmlns:p14="http://schemas.microsoft.com/office/powerpoint/2010/main" val="24175076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B260D-04E8-4148-9E88-2DF73EE79C0B}" type="datetime1">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43444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2C4372-D06A-474F-BBAA-84AF19A96DB4}"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801181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29B1AD75-84C1-4C90-BF10-5539044BC26F}" type="datetime1">
              <a:rPr lang="en-US" smtClean="0"/>
              <a:t>2/1/2021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5076961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E6E689-0822-4329-82F7-02D77A557EFD}"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5133559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6CE910C4-1B0F-447A-9598-3577BF167FA9}"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4049574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3A35C75A-B977-413E-8224-423A67A7B4DD}" type="datetime1">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7581613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D909C-9B4A-46A7-AFEA-CE7CA030C492}"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8067835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8C227-57DC-4701-B77B-B03D677A0343}"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8599405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6FFAF-8C72-47B5-8E0E-3E8631510A36}" type="datetime1">
              <a:rPr lang="en-US" smtClean="0"/>
              <a:t>2/1/2021</a:t>
            </a:fld>
            <a:endParaRPr lang="en-US"/>
          </a:p>
        </p:txBody>
      </p:sp>
      <p:sp>
        <p:nvSpPr>
          <p:cNvPr id="4" name="Footer Placeholder 3"/>
          <p:cNvSpPr>
            <a:spLocks noGrp="1"/>
          </p:cNvSpPr>
          <p:nvPr>
            <p:ph type="ftr" sz="quarter" idx="11"/>
          </p:nvPr>
        </p:nvSpPr>
        <p:spPr/>
        <p:txBody>
          <a:bodyPr/>
          <a:lstStyle/>
          <a:p>
            <a:r>
              <a:rPr lang="en-US"/>
              <a:t>Dr.Armaghan.Gh.Zare,DermatoloDgist</a:t>
            </a:r>
          </a:p>
        </p:txBody>
      </p:sp>
      <p:sp>
        <p:nvSpPr>
          <p:cNvPr id="5" name="Slide Number Placeholder 4"/>
          <p:cNvSpPr>
            <a:spLocks noGrp="1"/>
          </p:cNvSpPr>
          <p:nvPr>
            <p:ph type="sldNum" sz="quarter" idx="12"/>
          </p:nvPr>
        </p:nvSpPr>
        <p:spPr/>
        <p:txBody>
          <a:bodyPr/>
          <a:lstStyle/>
          <a:p>
            <a:fld id="{86E98A55-2B68-4454-8AC9-2B3A09F472B5}" type="slidenum">
              <a:rPr lang="en-US" smtClean="0"/>
              <a:t>‹#›</a:t>
            </a:fld>
            <a:endParaRPr lang="en-US"/>
          </a:p>
        </p:txBody>
      </p:sp>
      <p:pic>
        <p:nvPicPr>
          <p:cNvPr id="7" name="Picture 6">
            <a:extLst>
              <a:ext uri="{FF2B5EF4-FFF2-40B4-BE49-F238E27FC236}">
                <a16:creationId xmlns:a16="http://schemas.microsoft.com/office/drawing/2014/main" xmlns="" id="{D427D7B3-420C-4989-A3EC-3BB0509E8B3E}"/>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664632" y="66032"/>
            <a:ext cx="1358892" cy="1468799"/>
          </a:xfrm>
          <a:prstGeom prst="rect">
            <a:avLst/>
          </a:prstGeom>
        </p:spPr>
      </p:pic>
      <p:pic>
        <p:nvPicPr>
          <p:cNvPr id="8" name="Picture 7">
            <a:extLst>
              <a:ext uri="{FF2B5EF4-FFF2-40B4-BE49-F238E27FC236}">
                <a16:creationId xmlns:a16="http://schemas.microsoft.com/office/drawing/2014/main" xmlns="" id="{378B73D9-19B2-4BA8-A8E8-5A361B47323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782078" y="2188748"/>
            <a:ext cx="1241446" cy="1341854"/>
          </a:xfrm>
          <a:prstGeom prst="rect">
            <a:avLst/>
          </a:prstGeom>
        </p:spPr>
      </p:pic>
    </p:spTree>
    <p:extLst>
      <p:ext uri="{BB962C8B-B14F-4D97-AF65-F5344CB8AC3E}">
        <p14:creationId xmlns:p14="http://schemas.microsoft.com/office/powerpoint/2010/main" val="30657063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890451" y="8075"/>
            <a:ext cx="10515600" cy="1325563"/>
          </a:xfrm>
          <a:prstGeom prst="rect">
            <a:avLst/>
          </a:prstGeom>
        </p:spPr>
        <p:txBody>
          <a:bodyPr/>
          <a:lstStyle>
            <a:lvl1pPr algn="ctr">
              <a:defRPr/>
            </a:lvl1pPr>
          </a:lstStyle>
          <a:p>
            <a:r>
              <a:rPr lang="en-US" dirty="0"/>
              <a:t>Click to edit Master title style</a:t>
            </a:r>
            <a:endParaRPr lang="fa-IR" dirty="0"/>
          </a:p>
        </p:txBody>
      </p:sp>
    </p:spTree>
    <p:extLst>
      <p:ext uri="{BB962C8B-B14F-4D97-AF65-F5344CB8AC3E}">
        <p14:creationId xmlns:p14="http://schemas.microsoft.com/office/powerpoint/2010/main" val="15309768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153474"/>
            <a:ext cx="10058400" cy="571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1734800" y="6153474"/>
            <a:ext cx="4572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914400"/>
          </a:xfrm>
        </p:spPr>
        <p:txBody>
          <a:bodyPr/>
          <a:lstStyle>
            <a:lvl1pPr>
              <a:defRPr>
                <a:solidFill>
                  <a:srgbClr val="6482C3"/>
                </a:solidFill>
              </a:defRPr>
            </a:lvl1pPr>
          </a:lstStyle>
          <a:p>
            <a:r>
              <a:rPr lang="en-US" dirty="0"/>
              <a:t>Click to edit Master title style</a:t>
            </a:r>
          </a:p>
        </p:txBody>
      </p:sp>
      <p:sp>
        <p:nvSpPr>
          <p:cNvPr id="4" name="Footer Placeholder 3"/>
          <p:cNvSpPr>
            <a:spLocks noGrp="1"/>
          </p:cNvSpPr>
          <p:nvPr>
            <p:ph type="ftr" sz="quarter" idx="11"/>
          </p:nvPr>
        </p:nvSpPr>
        <p:spPr>
          <a:xfrm>
            <a:off x="1583268" y="6310631"/>
            <a:ext cx="3430209" cy="352424"/>
          </a:xfrm>
        </p:spPr>
        <p:txBody>
          <a:bodyPr/>
          <a:lstStyle/>
          <a:p>
            <a:endParaRPr lang="en-US" dirty="0"/>
          </a:p>
        </p:txBody>
      </p:sp>
      <p:sp>
        <p:nvSpPr>
          <p:cNvPr id="5" name="Slide Number Placeholder 4"/>
          <p:cNvSpPr>
            <a:spLocks noGrp="1"/>
          </p:cNvSpPr>
          <p:nvPr>
            <p:ph type="sldNum" sz="quarter" idx="12"/>
          </p:nvPr>
        </p:nvSpPr>
        <p:spPr>
          <a:xfrm>
            <a:off x="609600" y="6267451"/>
            <a:ext cx="846667" cy="365125"/>
          </a:xfrm>
        </p:spPr>
        <p:txBody>
          <a:bodyPr/>
          <a:lstStyle/>
          <a:p>
            <a:fld id="{1E3D6C54-B124-AC41-90C1-F7EEF34AAC27}" type="slidenum">
              <a:rPr lang="en-US" smtClean="0"/>
              <a:t>‹#›</a:t>
            </a:fld>
            <a:endParaRPr lang="en-US"/>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1000" baseline="0"/>
            </a:lvl1pPr>
          </a:lstStyle>
          <a:p>
            <a:r>
              <a:rPr lang="en-US" dirty="0"/>
              <a:t>*Reference copy goes here in Arial Regular 10pts</a:t>
            </a:r>
          </a:p>
        </p:txBody>
      </p:sp>
      <p:pic>
        <p:nvPicPr>
          <p:cNvPr id="13" name="Picture 2" descr="C:\Users\cvitale\Desktop\ACROSS_T2D_BM_P_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85721" y="6124923"/>
            <a:ext cx="1228945" cy="55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993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0151497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6B3D3B-3EFF-4BA9-9F09-23AA469177BF}"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3119203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E53C0-EC5F-4C58-B889-DB4D3EEC55A1}"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07309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E0162-88CC-44D8-BE71-6BECC9203DD2}"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42782894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41244-C0F9-471F-BDA3-93181BCB4ED9}"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2706249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06B5E4-3ACB-49FA-BB8E-2C879F8F24D0}" type="datetime1">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8571040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DA8AD-DD57-442D-AD38-782ACDE36359}" type="datetime1">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98A55-2B68-4454-8AC9-2B3A09F472B5}" type="slidenum">
              <a:rPr lang="en-US" smtClean="0"/>
              <a:t>‹#›</a:t>
            </a:fld>
            <a:endParaRPr lang="en-US"/>
          </a:p>
        </p:txBody>
      </p:sp>
      <p:pic>
        <p:nvPicPr>
          <p:cNvPr id="8" name="Picture 7">
            <a:extLst>
              <a:ext uri="{FF2B5EF4-FFF2-40B4-BE49-F238E27FC236}">
                <a16:creationId xmlns:a16="http://schemas.microsoft.com/office/drawing/2014/main" xmlns="" id="{378B73D9-19B2-4BA8-A8E8-5A361B47323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782078" y="2188748"/>
            <a:ext cx="1241446" cy="1341854"/>
          </a:xfrm>
          <a:prstGeom prst="rect">
            <a:avLst/>
          </a:prstGeom>
        </p:spPr>
      </p:pic>
    </p:spTree>
    <p:extLst>
      <p:ext uri="{BB962C8B-B14F-4D97-AF65-F5344CB8AC3E}">
        <p14:creationId xmlns:p14="http://schemas.microsoft.com/office/powerpoint/2010/main" val="14457615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B260D-04E8-4148-9E88-2DF73EE79C0B}" type="datetime1">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2598855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2AABF-EB2F-4901-88FB-D52250C7C242}" type="datetime1">
              <a:rPr lang="en-US" smtClean="0"/>
              <a:t>2/1/2021</a:t>
            </a:fld>
            <a:endParaRPr lang="en-US"/>
          </a:p>
        </p:txBody>
      </p:sp>
      <p:sp>
        <p:nvSpPr>
          <p:cNvPr id="3" name="Footer Placeholder 2"/>
          <p:cNvSpPr>
            <a:spLocks noGrp="1"/>
          </p:cNvSpPr>
          <p:nvPr>
            <p:ph type="ftr" sz="quarter" idx="11"/>
          </p:nvPr>
        </p:nvSpPr>
        <p:spPr/>
        <p:txBody>
          <a:bodyPr/>
          <a:lstStyle/>
          <a:p>
            <a:r>
              <a:rPr lang="en-US"/>
              <a:t>Dr.Armaghan.Gh.Zare,DermatoloDgist</a:t>
            </a:r>
          </a:p>
        </p:txBody>
      </p:sp>
      <p:sp>
        <p:nvSpPr>
          <p:cNvPr id="4" name="Slide Number Placeholder 3"/>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8903259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2C4372-D06A-474F-BBAA-84AF19A96DB4}"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9719300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29B1AD75-84C1-4C90-BF10-5539044BC26F}" type="datetime1">
              <a:rPr lang="en-US" smtClean="0"/>
              <a:t>2/1/2021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8800982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E6E689-0822-4329-82F7-02D77A557EFD}" type="datetime1">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4571542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6CE910C4-1B0F-447A-9598-3577BF167FA9}"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23733826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3A35C75A-B977-413E-8224-423A67A7B4DD}" type="datetime1">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41155227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D909C-9B4A-46A7-AFEA-CE7CA030C492}"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9313551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8C227-57DC-4701-B77B-B03D677A0343}" type="datetime1">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12072502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890451" y="8075"/>
            <a:ext cx="10515600" cy="1325563"/>
          </a:xfrm>
          <a:prstGeom prst="rect">
            <a:avLst/>
          </a:prstGeom>
        </p:spPr>
        <p:txBody>
          <a:bodyPr/>
          <a:lstStyle>
            <a:lvl1pPr algn="ctr">
              <a:defRPr/>
            </a:lvl1pPr>
          </a:lstStyle>
          <a:p>
            <a:r>
              <a:rPr lang="en-US" dirty="0"/>
              <a:t>Click to edit Master title style</a:t>
            </a:r>
            <a:endParaRPr lang="fa-IR" dirty="0"/>
          </a:p>
        </p:txBody>
      </p:sp>
    </p:spTree>
    <p:extLst>
      <p:ext uri="{BB962C8B-B14F-4D97-AF65-F5344CB8AC3E}">
        <p14:creationId xmlns:p14="http://schemas.microsoft.com/office/powerpoint/2010/main" val="812385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153474"/>
            <a:ext cx="10058400" cy="571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1734800" y="6153474"/>
            <a:ext cx="4572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914400"/>
          </a:xfrm>
        </p:spPr>
        <p:txBody>
          <a:bodyPr/>
          <a:lstStyle>
            <a:lvl1pPr>
              <a:defRPr>
                <a:solidFill>
                  <a:srgbClr val="6482C3"/>
                </a:solidFill>
              </a:defRPr>
            </a:lvl1pPr>
          </a:lstStyle>
          <a:p>
            <a:r>
              <a:rPr lang="en-US" dirty="0"/>
              <a:t>Click to edit Master title style</a:t>
            </a:r>
          </a:p>
        </p:txBody>
      </p:sp>
      <p:sp>
        <p:nvSpPr>
          <p:cNvPr id="4" name="Footer Placeholder 3"/>
          <p:cNvSpPr>
            <a:spLocks noGrp="1"/>
          </p:cNvSpPr>
          <p:nvPr>
            <p:ph type="ftr" sz="quarter" idx="11"/>
          </p:nvPr>
        </p:nvSpPr>
        <p:spPr>
          <a:xfrm>
            <a:off x="1583268" y="6310631"/>
            <a:ext cx="3430209" cy="352424"/>
          </a:xfrm>
        </p:spPr>
        <p:txBody>
          <a:bodyPr/>
          <a:lstStyle/>
          <a:p>
            <a:endParaRPr lang="en-US" dirty="0"/>
          </a:p>
        </p:txBody>
      </p:sp>
      <p:sp>
        <p:nvSpPr>
          <p:cNvPr id="5" name="Slide Number Placeholder 4"/>
          <p:cNvSpPr>
            <a:spLocks noGrp="1"/>
          </p:cNvSpPr>
          <p:nvPr>
            <p:ph type="sldNum" sz="quarter" idx="12"/>
          </p:nvPr>
        </p:nvSpPr>
        <p:spPr>
          <a:xfrm>
            <a:off x="609600" y="6267451"/>
            <a:ext cx="846667" cy="365125"/>
          </a:xfrm>
        </p:spPr>
        <p:txBody>
          <a:bodyPr/>
          <a:lstStyle/>
          <a:p>
            <a:fld id="{1E3D6C54-B124-AC41-90C1-F7EEF34AAC27}" type="slidenum">
              <a:rPr lang="en-US" smtClean="0"/>
              <a:t>‹#›</a:t>
            </a:fld>
            <a:endParaRPr lang="en-US"/>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1000" baseline="0"/>
            </a:lvl1pPr>
          </a:lstStyle>
          <a:p>
            <a:r>
              <a:rPr lang="en-US" dirty="0"/>
              <a:t>*Reference copy goes here in Arial Regular 10pts</a:t>
            </a:r>
          </a:p>
        </p:txBody>
      </p:sp>
      <p:pic>
        <p:nvPicPr>
          <p:cNvPr id="13" name="Picture 2" descr="C:\Users\cvitale\Desktop\ACROSS_T2D_BM_P_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85721" y="6124923"/>
            <a:ext cx="1228945" cy="55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488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108023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9147EC-3E99-430D-9479-5E01227BE58C}" type="datetime1">
              <a:rPr lang="en-US" smtClean="0"/>
              <a:t>2/1/2021</a:t>
            </a:fld>
            <a:endParaRPr lang="en-US"/>
          </a:p>
        </p:txBody>
      </p:sp>
      <p:sp>
        <p:nvSpPr>
          <p:cNvPr id="6" name="Footer Placeholder 5"/>
          <p:cNvSpPr>
            <a:spLocks noGrp="1"/>
          </p:cNvSpPr>
          <p:nvPr>
            <p:ph type="ftr" sz="quarter" idx="11"/>
          </p:nvPr>
        </p:nvSpPr>
        <p:spPr/>
        <p:txBody>
          <a:bodyPr/>
          <a:lstStyle/>
          <a:p>
            <a:r>
              <a:rPr lang="en-US"/>
              <a:t>Dr.Armaghan.Gh.Zare,DermatoloDgist</a:t>
            </a:r>
          </a:p>
        </p:txBody>
      </p:sp>
      <p:sp>
        <p:nvSpPr>
          <p:cNvPr id="7" name="Slide Number Placeholder 6"/>
          <p:cNvSpPr>
            <a:spLocks noGrp="1"/>
          </p:cNvSpPr>
          <p:nvPr>
            <p:ph type="sldNum" sz="quarter" idx="12"/>
          </p:nvPr>
        </p:nvSpPr>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8492279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7FECE2B5-F51C-4AD1-BF0E-B58951A81A98}" type="datetime1">
              <a:rPr lang="en-US" smtClean="0"/>
              <a:t>2/1/2021</a:t>
            </a:fld>
            <a:endParaRPr lang="en-US"/>
          </a:p>
        </p:txBody>
      </p:sp>
      <p:sp>
        <p:nvSpPr>
          <p:cNvPr id="6" name="Footer Placeholder 5"/>
          <p:cNvSpPr>
            <a:spLocks noGrp="1"/>
          </p:cNvSpPr>
          <p:nvPr>
            <p:ph type="ftr" sz="quarter" idx="11"/>
          </p:nvPr>
        </p:nvSpPr>
        <p:spPr>
          <a:xfrm>
            <a:off x="590396" y="6041362"/>
            <a:ext cx="3295413" cy="365125"/>
          </a:xfrm>
        </p:spPr>
        <p:txBody>
          <a:bodyPr/>
          <a:lstStyle/>
          <a:p>
            <a:r>
              <a:rPr lang="en-US"/>
              <a:t>Dr.Armaghan.Gh.Zare,DermatoloDgist</a:t>
            </a:r>
          </a:p>
        </p:txBody>
      </p:sp>
      <p:sp>
        <p:nvSpPr>
          <p:cNvPr id="7" name="Slide Number Placeholder 6"/>
          <p:cNvSpPr>
            <a:spLocks noGrp="1"/>
          </p:cNvSpPr>
          <p:nvPr>
            <p:ph type="sldNum" sz="quarter" idx="12"/>
          </p:nvPr>
        </p:nvSpPr>
        <p:spPr>
          <a:xfrm>
            <a:off x="4862689" y="5915888"/>
            <a:ext cx="1062155" cy="490599"/>
          </a:xfrm>
        </p:spPr>
        <p:txBody>
          <a:bodyPr/>
          <a:lstStyle/>
          <a:p>
            <a:fld id="{86E98A55-2B68-4454-8AC9-2B3A09F472B5}" type="slidenum">
              <a:rPr lang="en-US" smtClean="0"/>
              <a:t>‹#›</a:t>
            </a:fld>
            <a:endParaRPr lang="en-US"/>
          </a:p>
        </p:txBody>
      </p:sp>
    </p:spTree>
    <p:extLst>
      <p:ext uri="{BB962C8B-B14F-4D97-AF65-F5344CB8AC3E}">
        <p14:creationId xmlns:p14="http://schemas.microsoft.com/office/powerpoint/2010/main" val="30343714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Dr.Armaghan.Gh.Zare,DermatoloDgist</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DE930EF-11B3-4ED0-B451-4F4C06F60500}" type="datetime1">
              <a:rPr lang="en-US" smtClean="0"/>
              <a:t>2/1/2021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6E98A55-2B68-4454-8AC9-2B3A09F472B5}" type="slidenum">
              <a:rPr lang="en-US" smtClean="0"/>
              <a:t>‹#›</a:t>
            </a:fld>
            <a:endParaRPr lang="en-US"/>
          </a:p>
        </p:txBody>
      </p:sp>
    </p:spTree>
    <p:extLst>
      <p:ext uri="{BB962C8B-B14F-4D97-AF65-F5344CB8AC3E}">
        <p14:creationId xmlns:p14="http://schemas.microsoft.com/office/powerpoint/2010/main" val="34122769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libri" panose="020F0502020204030204" pitchFamily="34" charset="0"/>
          <a:ea typeface="+mn-ea"/>
          <a:cs typeface="Calibri" panose="020F050202020403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a:defRPr sz="1400">
                <a:solidFill>
                  <a:schemeClr val="tx2"/>
                </a:solidFill>
              </a:defRPr>
            </a:lvl1pPr>
          </a:lstStyle>
          <a:p>
            <a:fld id="{CEAAE1A7-7BD4-4645-9EDD-46CE90FF28B7}" type="datetime1">
              <a:rPr lang="en-US" smtClean="0">
                <a:solidFill>
                  <a:srgbClr val="242852"/>
                </a:solidFill>
              </a:rPr>
              <a:t>2/1/2021</a:t>
            </a:fld>
            <a:endParaRPr lang="en-US" dirty="0">
              <a:solidFill>
                <a:srgbClr val="242852"/>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a:defRPr sz="1400">
                <a:solidFill>
                  <a:schemeClr val="tx2"/>
                </a:solidFill>
              </a:defRPr>
            </a:lvl1pPr>
          </a:lstStyle>
          <a:p>
            <a:r>
              <a:rPr lang="en-US">
                <a:solidFill>
                  <a:srgbClr val="242852"/>
                </a:solidFill>
              </a:rPr>
              <a:t>Dr.Armaghan.Gh.Zare,DermatoloDgist</a:t>
            </a:r>
            <a:endParaRPr lang="en-US" dirty="0">
              <a:solidFill>
                <a:srgbClr val="242852"/>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242852"/>
                </a:solidFill>
              </a:rPr>
              <a:pPr/>
              <a:t>‹#›</a:t>
            </a:fld>
            <a:endParaRPr lang="en-US" dirty="0"/>
          </a:p>
        </p:txBody>
      </p:sp>
    </p:spTree>
    <p:extLst>
      <p:ext uri="{BB962C8B-B14F-4D97-AF65-F5344CB8AC3E}">
        <p14:creationId xmlns:p14="http://schemas.microsoft.com/office/powerpoint/2010/main" val="9113655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88E56-08CB-405C-96E7-37DA676AB979}" type="datetime1">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Dr.Armaghan.Gh.Zare,DermatoloDgist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AF7B-274F-4B04-A00C-40494235E8D1}" type="slidenum">
              <a:rPr lang="en-US" smtClean="0"/>
              <a:pPr/>
              <a:t>‹#›</a:t>
            </a:fld>
            <a:endParaRPr lang="en-US"/>
          </a:p>
        </p:txBody>
      </p:sp>
    </p:spTree>
    <p:extLst>
      <p:ext uri="{BB962C8B-B14F-4D97-AF65-F5344CB8AC3E}">
        <p14:creationId xmlns:p14="http://schemas.microsoft.com/office/powerpoint/2010/main" val="38592305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7C0DD0D-7F1C-4EB5-895D-684F63B85C5D}" type="datetime1">
              <a:rPr lang="en-US" smtClean="0"/>
              <a:t>2/1/2021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6E98A55-2B68-4454-8AC9-2B3A09F472B5}" type="slidenum">
              <a:rPr lang="en-US" smtClean="0"/>
              <a:t>‹#›</a:t>
            </a:fld>
            <a:endParaRPr lang="en-US"/>
          </a:p>
        </p:txBody>
      </p:sp>
    </p:spTree>
    <p:extLst>
      <p:ext uri="{BB962C8B-B14F-4D97-AF65-F5344CB8AC3E}">
        <p14:creationId xmlns:p14="http://schemas.microsoft.com/office/powerpoint/2010/main" val="175558369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libri" panose="020F0502020204030204" pitchFamily="34" charset="0"/>
          <a:ea typeface="+mn-ea"/>
          <a:cs typeface="Calibri" panose="020F050202020403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7C0DD0D-7F1C-4EB5-895D-684F63B85C5D}" type="datetime1">
              <a:rPr lang="en-US" smtClean="0"/>
              <a:t>2/1/2021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6E98A55-2B68-4454-8AC9-2B3A09F472B5}" type="slidenum">
              <a:rPr lang="en-US" smtClean="0"/>
              <a:t>‹#›</a:t>
            </a:fld>
            <a:endParaRPr lang="en-US"/>
          </a:p>
        </p:txBody>
      </p:sp>
    </p:spTree>
    <p:extLst>
      <p:ext uri="{BB962C8B-B14F-4D97-AF65-F5344CB8AC3E}">
        <p14:creationId xmlns:p14="http://schemas.microsoft.com/office/powerpoint/2010/main" val="109296273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libri" panose="020F0502020204030204" pitchFamily="34" charset="0"/>
          <a:ea typeface="+mn-ea"/>
          <a:cs typeface="Calibri" panose="020F050202020403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F778D5D-5372-4892-B264-E648798966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792925" y="201288"/>
            <a:ext cx="1241446" cy="1341854"/>
          </a:xfrm>
          <a:prstGeom prst="rect">
            <a:avLst/>
          </a:prstGeom>
          <a:effectLst>
            <a:outerShdw blurRad="939800" dir="19980000" algn="ctr" rotWithShape="0">
              <a:srgbClr val="000000">
                <a:alpha val="34000"/>
              </a:srgbClr>
            </a:outerShdw>
          </a:effectLst>
        </p:spPr>
      </p:pic>
      <p:pic>
        <p:nvPicPr>
          <p:cNvPr id="10" name="Picture 9">
            <a:extLst>
              <a:ext uri="{FF2B5EF4-FFF2-40B4-BE49-F238E27FC236}">
                <a16:creationId xmlns:a16="http://schemas.microsoft.com/office/drawing/2014/main" xmlns="" id="{9547373F-1A79-461F-B1FD-E331099BF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993" y="5326040"/>
            <a:ext cx="2119262" cy="1499107"/>
          </a:xfrm>
          <a:prstGeom prst="rect">
            <a:avLst/>
          </a:prstGeom>
        </p:spPr>
      </p:pic>
      <p:sp>
        <p:nvSpPr>
          <p:cNvPr id="9" name="Title 1">
            <a:extLst>
              <a:ext uri="{FF2B5EF4-FFF2-40B4-BE49-F238E27FC236}">
                <a16:creationId xmlns:a16="http://schemas.microsoft.com/office/drawing/2014/main" xmlns="" id="{4B3400DA-76B5-445A-ACF5-24656D7B6C2F}"/>
              </a:ext>
            </a:extLst>
          </p:cNvPr>
          <p:cNvSpPr>
            <a:spLocks noGrp="1"/>
          </p:cNvSpPr>
          <p:nvPr>
            <p:ph type="title"/>
          </p:nvPr>
        </p:nvSpPr>
        <p:spPr>
          <a:xfrm>
            <a:off x="581077" y="1090365"/>
            <a:ext cx="10697368" cy="756611"/>
          </a:xfrm>
        </p:spPr>
        <p:txBody>
          <a:bodyPr/>
          <a:lstStyle/>
          <a:p>
            <a:pPr algn="ctr">
              <a:lnSpc>
                <a:spcPct val="107000"/>
              </a:lnSpc>
              <a:spcBef>
                <a:spcPts val="0"/>
              </a:spcBef>
              <a:spcAft>
                <a:spcPts val="800"/>
              </a:spcAft>
            </a:pPr>
            <a:r>
              <a:rPr kumimoji="0" lang="en-US" sz="4400" b="1" i="0" u="none" strike="noStrike" kern="1200" cap="none" spc="0" normalizeH="0" baseline="0" noProof="0" dirty="0">
                <a:ln>
                  <a:noFill/>
                </a:ln>
                <a:solidFill>
                  <a:srgbClr val="FEFEFE"/>
                </a:solidFill>
                <a:effectLst/>
                <a:uLnTx/>
                <a:uFillTx/>
                <a:latin typeface="Century Gothic"/>
                <a:ea typeface="+mj-ea"/>
                <a:cs typeface="+mj-cs"/>
              </a:rPr>
              <a:t>Frontal Fibrosing Alopecia</a:t>
            </a:r>
            <a:endParaRPr lang="en-US" sz="5400" dirty="0"/>
          </a:p>
        </p:txBody>
      </p:sp>
      <p:sp>
        <p:nvSpPr>
          <p:cNvPr id="8" name="TextBox 7">
            <a:extLst>
              <a:ext uri="{FF2B5EF4-FFF2-40B4-BE49-F238E27FC236}">
                <a16:creationId xmlns:a16="http://schemas.microsoft.com/office/drawing/2014/main" xmlns="" id="{AF3E665E-0C9A-48B5-99FB-63886F86925B}"/>
              </a:ext>
            </a:extLst>
          </p:cNvPr>
          <p:cNvSpPr txBox="1"/>
          <p:nvPr/>
        </p:nvSpPr>
        <p:spPr>
          <a:xfrm>
            <a:off x="1554095" y="2390121"/>
            <a:ext cx="8751332" cy="1384995"/>
          </a:xfrm>
          <a:prstGeom prst="rect">
            <a:avLst/>
          </a:prstGeom>
          <a:noFill/>
        </p:spPr>
        <p:txBody>
          <a:bodyPr wrap="square">
            <a:spAutoFit/>
          </a:bodyPr>
          <a:lstStyle/>
          <a:p>
            <a:pPr lvl="0" algn="ctr">
              <a:defRPr/>
            </a:pPr>
            <a:r>
              <a:rPr lang="en-US" sz="3000" b="1" dirty="0" err="1">
                <a:solidFill>
                  <a:srgbClr val="FEFEFE"/>
                </a:solidFill>
              </a:rPr>
              <a:t>Dr.Armaghan</a:t>
            </a:r>
            <a:r>
              <a:rPr lang="en-US" sz="3000" b="1" dirty="0">
                <a:solidFill>
                  <a:srgbClr val="FEFEFE"/>
                </a:solidFill>
              </a:rPr>
              <a:t> </a:t>
            </a:r>
            <a:r>
              <a:rPr lang="en-US" sz="3000" b="1" dirty="0" err="1" smtClean="0">
                <a:solidFill>
                  <a:srgbClr val="FEFEFE"/>
                </a:solidFill>
              </a:rPr>
              <a:t>Gh.Zare</a:t>
            </a:r>
            <a:endParaRPr lang="en-US" sz="3000" b="1" dirty="0" smtClean="0">
              <a:solidFill>
                <a:srgbClr val="FEFEFE"/>
              </a:solidFill>
            </a:endParaRPr>
          </a:p>
          <a:p>
            <a:pPr lvl="0" algn="ctr">
              <a:defRPr/>
            </a:pPr>
            <a:r>
              <a:rPr kumimoji="0" lang="en-US" sz="3000" b="1" i="0" u="none" strike="noStrike" kern="1200" cap="none" spc="0" normalizeH="0" baseline="0" noProof="0" dirty="0" smtClean="0">
                <a:ln>
                  <a:noFill/>
                </a:ln>
                <a:solidFill>
                  <a:srgbClr val="FEFEFE"/>
                </a:solidFill>
                <a:effectLst/>
                <a:uLnTx/>
                <a:uFillTx/>
                <a:latin typeface="Century Gothic" panose="020B0502020202020204"/>
                <a:ea typeface="+mn-ea"/>
                <a:cs typeface="+mn-cs"/>
              </a:rPr>
              <a:t>Dermatologist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EFEFE"/>
                </a:solidFill>
                <a:effectLst/>
                <a:uLnTx/>
                <a:uFillTx/>
                <a:latin typeface="Century Gothic" panose="020B0502020202020204"/>
              </a:rPr>
              <a:t>Assistant </a:t>
            </a:r>
            <a:r>
              <a:rPr kumimoji="0" lang="en-US" sz="2400" b="1" i="0" u="none" strike="noStrike" kern="1200" cap="none" spc="0" normalizeH="0" baseline="0" noProof="0" dirty="0">
                <a:ln>
                  <a:noFill/>
                </a:ln>
                <a:solidFill>
                  <a:srgbClr val="FEFEFE"/>
                </a:solidFill>
                <a:effectLst/>
                <a:uLnTx/>
                <a:uFillTx/>
                <a:latin typeface="Century Gothic" panose="020B0502020202020204"/>
              </a:rPr>
              <a:t>Professor </a:t>
            </a:r>
            <a:r>
              <a:rPr kumimoji="0" lang="en-US" sz="2400" b="1" i="0" u="none" strike="noStrike" kern="1200" cap="none" spc="0" normalizeH="0" baseline="0" noProof="0" dirty="0" smtClean="0">
                <a:ln>
                  <a:noFill/>
                </a:ln>
                <a:solidFill>
                  <a:srgbClr val="FEFEFE"/>
                </a:solidFill>
                <a:effectLst/>
                <a:uLnTx/>
                <a:uFillTx/>
                <a:latin typeface="Century Gothic" panose="020B0502020202020204"/>
              </a:rPr>
              <a:t>at</a:t>
            </a:r>
            <a:r>
              <a:rPr lang="en-US" sz="2400" b="1" dirty="0">
                <a:solidFill>
                  <a:srgbClr val="FEFEFE"/>
                </a:solidFill>
                <a:latin typeface="Century Gothic" panose="020B0502020202020204"/>
              </a:rPr>
              <a:t> </a:t>
            </a:r>
            <a:r>
              <a:rPr kumimoji="0" lang="en-US" sz="2400" b="1" i="0" u="none" strike="noStrike" kern="1200" cap="none" spc="0" normalizeH="0" baseline="0" noProof="0" dirty="0" smtClean="0">
                <a:ln>
                  <a:noFill/>
                </a:ln>
                <a:solidFill>
                  <a:srgbClr val="FEFEFE"/>
                </a:solidFill>
                <a:effectLst/>
                <a:uLnTx/>
                <a:uFillTx/>
                <a:latin typeface="Century Gothic" panose="020B0502020202020204"/>
              </a:rPr>
              <a:t>Tabriz </a:t>
            </a:r>
            <a:r>
              <a:rPr kumimoji="0" lang="en-US" sz="2400" b="1" i="0" u="none" strike="noStrike" kern="1200" cap="none" spc="0" normalizeH="0" baseline="0" noProof="0" dirty="0">
                <a:ln>
                  <a:noFill/>
                </a:ln>
                <a:solidFill>
                  <a:srgbClr val="FEFEFE"/>
                </a:solidFill>
                <a:effectLst/>
                <a:uLnTx/>
                <a:uFillTx/>
                <a:latin typeface="Century Gothic" panose="020B0502020202020204"/>
              </a:rPr>
              <a:t>University of Medical Sciences</a:t>
            </a:r>
          </a:p>
        </p:txBody>
      </p:sp>
      <p:sp>
        <p:nvSpPr>
          <p:cNvPr id="11" name="TextBox 10">
            <a:extLst>
              <a:ext uri="{FF2B5EF4-FFF2-40B4-BE49-F238E27FC236}">
                <a16:creationId xmlns:a16="http://schemas.microsoft.com/office/drawing/2014/main" xmlns="" id="{1FC36109-FAD3-4FE3-906E-EB5599DBB49E}"/>
              </a:ext>
            </a:extLst>
          </p:cNvPr>
          <p:cNvSpPr txBox="1"/>
          <p:nvPr/>
        </p:nvSpPr>
        <p:spPr>
          <a:xfrm>
            <a:off x="5294672" y="4318262"/>
            <a:ext cx="68973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EFEFE"/>
                </a:solidFill>
                <a:effectLst/>
                <a:uLnTx/>
                <a:uFillTx/>
                <a:latin typeface="Century Gothic" panose="020B0502020202020204"/>
                <a:ea typeface="+mn-ea"/>
                <a:cs typeface="+mn-cs"/>
              </a:rPr>
              <a:t>Feb 2021</a:t>
            </a:r>
            <a:endParaRPr kumimoji="0" lang="fa-IR" sz="1600" b="0" i="0" u="none" strike="noStrike" kern="1200" cap="none" spc="0" normalizeH="0" baseline="0" noProof="0" dirty="0">
              <a:ln>
                <a:noFill/>
              </a:ln>
              <a:solidFill>
                <a:prstClr val="white"/>
              </a:solidFill>
              <a:effectLst/>
              <a:uLnTx/>
              <a:uFillTx/>
              <a:latin typeface="Century Gothic" panose="020B0502020202020204"/>
              <a:ea typeface="+mn-ea"/>
              <a:cs typeface="Tahoma" panose="020B0604030504040204" pitchFamily="34" charset="0"/>
            </a:endParaRPr>
          </a:p>
        </p:txBody>
      </p:sp>
      <p:pic>
        <p:nvPicPr>
          <p:cNvPr id="12" name="Picture 11">
            <a:extLst>
              <a:ext uri="{FF2B5EF4-FFF2-40B4-BE49-F238E27FC236}">
                <a16:creationId xmlns:a16="http://schemas.microsoft.com/office/drawing/2014/main" xmlns="" id="{6A3DA475-1344-4508-BE1B-3D9A3321C862}"/>
              </a:ext>
            </a:extLst>
          </p:cNvPr>
          <p:cNvPicPr>
            <a:picLocks noChangeAspect="1"/>
          </p:cNvPicPr>
          <p:nvPr/>
        </p:nvPicPr>
        <p:blipFill rotWithShape="1">
          <a:blip r:embed="rId5"/>
          <a:srcRect l="3827" t="5687" r="4672" b="6070"/>
          <a:stretch/>
        </p:blipFill>
        <p:spPr>
          <a:xfrm>
            <a:off x="581077" y="5612266"/>
            <a:ext cx="1614408" cy="926654"/>
          </a:xfrm>
          <a:prstGeom prst="rect">
            <a:avLst/>
          </a:prstGeom>
        </p:spPr>
      </p:pic>
    </p:spTree>
    <p:extLst>
      <p:ext uri="{BB962C8B-B14F-4D97-AF65-F5344CB8AC3E}">
        <p14:creationId xmlns:p14="http://schemas.microsoft.com/office/powerpoint/2010/main" val="26038013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err="1"/>
              <a:t>Cranwell</a:t>
            </a:r>
            <a:r>
              <a:rPr lang="en-US" sz="1800" b="0" dirty="0"/>
              <a:t> WC, Sinclair R. Sunscreen and facial skin care products in frontal fibrosing alopecia: a case control study. Br J </a:t>
            </a:r>
            <a:r>
              <a:rPr lang="en-US" sz="1800" b="0" dirty="0" err="1"/>
              <a:t>Dermatol</a:t>
            </a:r>
            <a:r>
              <a:rPr lang="en-US" sz="1800" b="0" dirty="0"/>
              <a:t>. 2018. https://doi.org/10.1111/bjd.17354</a:t>
            </a:r>
            <a:r>
              <a:rPr lang="en-US" dirty="0"/>
              <a:t>.</a:t>
            </a:r>
          </a:p>
        </p:txBody>
      </p:sp>
      <p:sp>
        <p:nvSpPr>
          <p:cNvPr id="3" name="Content Placeholder 2"/>
          <p:cNvSpPr>
            <a:spLocks noGrp="1"/>
          </p:cNvSpPr>
          <p:nvPr>
            <p:ph idx="1"/>
          </p:nvPr>
        </p:nvSpPr>
        <p:spPr/>
        <p:txBody>
          <a:bodyPr>
            <a:normAutofit fontScale="92500"/>
          </a:bodyPr>
          <a:lstStyle/>
          <a:p>
            <a:r>
              <a:rPr lang="en-US" sz="2200" b="1" dirty="0">
                <a:solidFill>
                  <a:srgbClr val="7030A0"/>
                </a:solidFill>
              </a:rPr>
              <a:t>UV filters could be a major culprit</a:t>
            </a:r>
            <a:r>
              <a:rPr lang="en-US" dirty="0">
                <a:solidFill>
                  <a:schemeClr val="bg1">
                    <a:lumMod val="10000"/>
                  </a:schemeClr>
                </a:solidFill>
              </a:rPr>
              <a:t>, since these were added to products in the late 1980s. </a:t>
            </a:r>
          </a:p>
          <a:p>
            <a:r>
              <a:rPr lang="en-US" dirty="0">
                <a:solidFill>
                  <a:schemeClr val="bg1">
                    <a:lumMod val="10000"/>
                  </a:schemeClr>
                </a:solidFill>
              </a:rPr>
              <a:t>a recent case–control study confirmed an increased use of sunscreen-containing facial products in FFA patients</a:t>
            </a:r>
          </a:p>
          <a:p>
            <a:r>
              <a:rPr lang="en-US" dirty="0">
                <a:solidFill>
                  <a:schemeClr val="bg1">
                    <a:lumMod val="10000"/>
                  </a:schemeClr>
                </a:solidFill>
              </a:rPr>
              <a:t>Detected </a:t>
            </a:r>
            <a:r>
              <a:rPr lang="en-US" b="1" dirty="0">
                <a:solidFill>
                  <a:srgbClr val="7030A0"/>
                </a:solidFill>
              </a:rPr>
              <a:t>titanium dioxide nanoparticles </a:t>
            </a:r>
            <a:r>
              <a:rPr lang="en-US" dirty="0">
                <a:solidFill>
                  <a:schemeClr val="bg1">
                    <a:lumMod val="10000"/>
                  </a:schemeClr>
                </a:solidFill>
              </a:rPr>
              <a:t>in the hair shaft of a patient with FFA. This result was confirmed by a recent study that detected titanium dioxide in the hair shafts of 16 patients with FFA and three control females</a:t>
            </a:r>
          </a:p>
          <a:p>
            <a:r>
              <a:rPr lang="en-US" dirty="0">
                <a:solidFill>
                  <a:schemeClr val="bg1">
                    <a:lumMod val="10000"/>
                  </a:schemeClr>
                </a:solidFill>
              </a:rPr>
              <a:t> Patch tests with titanium are negative in FFA patients</a:t>
            </a:r>
          </a:p>
          <a:p>
            <a:r>
              <a:rPr lang="en-US" dirty="0">
                <a:solidFill>
                  <a:schemeClr val="bg1">
                    <a:lumMod val="10000"/>
                  </a:schemeClr>
                </a:solidFill>
              </a:rPr>
              <a:t>titanium could penetrate the follicular ostia causing a lichenoid reaction, but it may also enter the cells due to the very small size of its particles. Definitive proof of its role in FFA requires a carefully designed and large prospective study (</a:t>
            </a:r>
            <a:r>
              <a:rPr lang="en-US" b="1" i="1" dirty="0">
                <a:solidFill>
                  <a:schemeClr val="bg1">
                    <a:lumMod val="10000"/>
                  </a:schemeClr>
                </a:solidFill>
              </a:rPr>
              <a:t>Thompson CT et al.)</a:t>
            </a:r>
          </a:p>
          <a:p>
            <a:r>
              <a:rPr lang="en-US" b="1" i="1" dirty="0">
                <a:solidFill>
                  <a:schemeClr val="bg1">
                    <a:lumMod val="10000"/>
                  </a:schemeClr>
                </a:solidFill>
              </a:rPr>
              <a:t>Fonda-</a:t>
            </a:r>
            <a:r>
              <a:rPr lang="en-US" b="1" i="1" dirty="0" err="1">
                <a:solidFill>
                  <a:schemeClr val="bg1">
                    <a:lumMod val="10000"/>
                  </a:schemeClr>
                </a:solidFill>
              </a:rPr>
              <a:t>Pascual</a:t>
            </a:r>
            <a:r>
              <a:rPr lang="en-US" b="1" i="1" dirty="0">
                <a:solidFill>
                  <a:schemeClr val="bg1">
                    <a:lumMod val="10000"/>
                  </a:schemeClr>
                </a:solidFill>
              </a:rPr>
              <a:t> et al</a:t>
            </a:r>
            <a:r>
              <a:rPr lang="en-US" dirty="0">
                <a:solidFill>
                  <a:schemeClr val="bg1">
                    <a:lumMod val="10000"/>
                  </a:schemeClr>
                </a:solidFill>
              </a:rPr>
              <a:t>. reported that </a:t>
            </a:r>
            <a:r>
              <a:rPr lang="en-US" b="1" i="1" dirty="0">
                <a:solidFill>
                  <a:srgbClr val="7030A0"/>
                </a:solidFill>
              </a:rPr>
              <a:t>tobacco exposure could reduce the severity of FFA</a:t>
            </a:r>
            <a:r>
              <a:rPr lang="en-US" dirty="0">
                <a:solidFill>
                  <a:schemeClr val="bg1">
                    <a:lumMod val="10000"/>
                  </a:schemeClr>
                </a:solidFill>
              </a:rPr>
              <a:t>, although they could not demonstrate that smoking is a protective factor</a:t>
            </a:r>
            <a:endParaRPr lang="en-US" b="1" i="1" dirty="0">
              <a:solidFill>
                <a:schemeClr val="bg1">
                  <a:lumMod val="10000"/>
                </a:schemeClr>
              </a:solidFill>
            </a:endParaRP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4EE8683A-4EDD-4637-88EC-269CF18DBCEE}" type="datetime1">
              <a:rPr lang="en-US" smtClean="0"/>
              <a:t>2/1/2021</a:t>
            </a:fld>
            <a:endParaRPr lang="en-US"/>
          </a:p>
        </p:txBody>
      </p:sp>
    </p:spTree>
    <p:extLst>
      <p:ext uri="{BB962C8B-B14F-4D97-AF65-F5344CB8AC3E}">
        <p14:creationId xmlns:p14="http://schemas.microsoft.com/office/powerpoint/2010/main" val="32784735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a:solidFill>
                  <a:schemeClr val="bg1">
                    <a:lumMod val="10000"/>
                  </a:schemeClr>
                </a:solidFill>
              </a:rPr>
              <a:t>FFA presents mainly as a band-like recession of the</a:t>
            </a:r>
          </a:p>
          <a:p>
            <a:pPr marL="0" indent="0">
              <a:buNone/>
            </a:pPr>
            <a:r>
              <a:rPr lang="en-US" dirty="0">
                <a:solidFill>
                  <a:schemeClr val="bg1">
                    <a:lumMod val="10000"/>
                  </a:schemeClr>
                </a:solidFill>
              </a:rPr>
              <a:t> frontotemporal hairline. The alopecic skin is slightly</a:t>
            </a:r>
          </a:p>
          <a:p>
            <a:pPr marL="0" indent="0">
              <a:buNone/>
            </a:pPr>
            <a:r>
              <a:rPr lang="en-US" i="1" dirty="0">
                <a:solidFill>
                  <a:srgbClr val="00B0F0"/>
                </a:solidFill>
              </a:rPr>
              <a:t>atrophic, devoid of follicular ostia, smooth, and</a:t>
            </a:r>
          </a:p>
          <a:p>
            <a:pPr marL="0" indent="0">
              <a:buNone/>
            </a:pPr>
            <a:r>
              <a:rPr lang="en-US" i="1" dirty="0">
                <a:solidFill>
                  <a:srgbClr val="00B0F0"/>
                </a:solidFill>
              </a:rPr>
              <a:t> lighter than the chronically sun-exposed forehead skin</a:t>
            </a: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4AD6BAB7-77F3-4F54-9C44-12CF2B67194B}" type="datetime1">
              <a:rPr lang="en-US" smtClean="0"/>
              <a:t>2/1/2021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973328"/>
            <a:ext cx="6125430" cy="4134427"/>
          </a:xfrm>
          <a:prstGeom prst="rect">
            <a:avLst/>
          </a:prstGeom>
        </p:spPr>
      </p:pic>
    </p:spTree>
    <p:extLst>
      <p:ext uri="{BB962C8B-B14F-4D97-AF65-F5344CB8AC3E}">
        <p14:creationId xmlns:p14="http://schemas.microsoft.com/office/powerpoint/2010/main" val="29839938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1">
                    <a:lumMod val="10000"/>
                  </a:schemeClr>
                </a:solidFill>
              </a:rPr>
              <a:t>In doubtful cases, when minimal photodamage is present,</a:t>
            </a:r>
          </a:p>
          <a:p>
            <a:pPr marL="0" indent="0">
              <a:buNone/>
            </a:pPr>
            <a:r>
              <a:rPr lang="en-US" dirty="0">
                <a:solidFill>
                  <a:schemeClr val="bg1">
                    <a:lumMod val="10000"/>
                  </a:schemeClr>
                </a:solidFill>
              </a:rPr>
              <a:t> </a:t>
            </a:r>
            <a:r>
              <a:rPr lang="en-US" sz="2000" b="1" dirty="0">
                <a:solidFill>
                  <a:srgbClr val="00B0F0"/>
                </a:solidFill>
              </a:rPr>
              <a:t>cocking of the eyebrows </a:t>
            </a:r>
            <a:r>
              <a:rPr lang="en-US" dirty="0">
                <a:solidFill>
                  <a:schemeClr val="bg1">
                    <a:lumMod val="10000"/>
                  </a:schemeClr>
                </a:solidFill>
              </a:rPr>
              <a:t>can help to localize </a:t>
            </a:r>
            <a:r>
              <a:rPr lang="en-US">
                <a:solidFill>
                  <a:schemeClr val="bg1">
                    <a:lumMod val="10000"/>
                  </a:schemeClr>
                </a:solidFill>
              </a:rPr>
              <a:t>the original </a:t>
            </a:r>
            <a:r>
              <a:rPr lang="en-US" dirty="0">
                <a:solidFill>
                  <a:schemeClr val="bg1">
                    <a:lumMod val="10000"/>
                  </a:schemeClr>
                </a:solidFill>
              </a:rPr>
              <a:t>hairline</a:t>
            </a:r>
          </a:p>
        </p:txBody>
      </p:sp>
      <p:sp>
        <p:nvSpPr>
          <p:cNvPr id="4" name="Footer Placeholder 3"/>
          <p:cNvSpPr>
            <a:spLocks noGrp="1"/>
          </p:cNvSpPr>
          <p:nvPr>
            <p:ph type="ftr" sz="quarter" idx="11"/>
          </p:nvPr>
        </p:nvSpPr>
        <p:spPr>
          <a:xfrm>
            <a:off x="496485" y="6055173"/>
            <a:ext cx="8644320" cy="365125"/>
          </a:xfrm>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EE01C63A-6363-4249-A003-149C8A5369F7}" type="datetime1">
              <a:rPr lang="en-US" smtClean="0"/>
              <a:t>2/1/2021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417" y="1417638"/>
            <a:ext cx="4736892" cy="5312946"/>
          </a:xfrm>
          <a:prstGeom prst="rect">
            <a:avLst/>
          </a:prstGeom>
        </p:spPr>
      </p:pic>
    </p:spTree>
    <p:extLst>
      <p:ext uri="{BB962C8B-B14F-4D97-AF65-F5344CB8AC3E}">
        <p14:creationId xmlns:p14="http://schemas.microsoft.com/office/powerpoint/2010/main" val="37433231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bg1">
                    <a:lumMod val="10000"/>
                  </a:schemeClr>
                </a:solidFill>
              </a:rPr>
              <a:t>3 clinical patterns</a:t>
            </a:r>
          </a:p>
          <a:p>
            <a:pPr algn="ctr">
              <a:buFont typeface="Wingdings" panose="05000000000000000000" pitchFamily="2" charset="2"/>
              <a:buChar char="v"/>
            </a:pPr>
            <a:r>
              <a:rPr lang="en-US" sz="2000" b="1" dirty="0" err="1">
                <a:solidFill>
                  <a:schemeClr val="bg1">
                    <a:lumMod val="10000"/>
                  </a:schemeClr>
                </a:solidFill>
              </a:rPr>
              <a:t>Linear</a:t>
            </a:r>
            <a:r>
              <a:rPr lang="en-US" b="1" dirty="0" err="1">
                <a:solidFill>
                  <a:schemeClr val="bg1">
                    <a:lumMod val="10000"/>
                  </a:schemeClr>
                </a:solidFill>
              </a:rPr>
              <a:t>:</a:t>
            </a:r>
            <a:r>
              <a:rPr lang="en-US" dirty="0" err="1">
                <a:solidFill>
                  <a:schemeClr val="bg1">
                    <a:lumMod val="10000"/>
                  </a:schemeClr>
                </a:solidFill>
              </a:rPr>
              <a:t>s</a:t>
            </a:r>
            <a:r>
              <a:rPr lang="en-US" dirty="0">
                <a:solidFill>
                  <a:schemeClr val="bg1">
                    <a:lumMod val="10000"/>
                  </a:schemeClr>
                </a:solidFill>
              </a:rPr>
              <a:t> the band of uniform frontal hairline recession in the absence of loss of hair density behind the hairline</a:t>
            </a:r>
            <a:endParaRPr lang="en-US" b="1" dirty="0">
              <a:solidFill>
                <a:schemeClr val="bg1">
                  <a:lumMod val="10000"/>
                </a:schemeClr>
              </a:solidFill>
            </a:endParaRPr>
          </a:p>
          <a:p>
            <a:pPr algn="ctr">
              <a:buFont typeface="Wingdings" panose="05000000000000000000" pitchFamily="2" charset="2"/>
              <a:buChar char="v"/>
            </a:pPr>
            <a:r>
              <a:rPr lang="en-US" b="1" dirty="0">
                <a:solidFill>
                  <a:schemeClr val="bg1">
                    <a:lumMod val="10000"/>
                  </a:schemeClr>
                </a:solidFill>
              </a:rPr>
              <a:t> </a:t>
            </a:r>
            <a:r>
              <a:rPr lang="en-US" sz="2000" b="1" dirty="0">
                <a:solidFill>
                  <a:schemeClr val="bg1">
                    <a:lumMod val="10000"/>
                  </a:schemeClr>
                </a:solidFill>
              </a:rPr>
              <a:t>Diffuse zig-zag</a:t>
            </a:r>
            <a:r>
              <a:rPr lang="en-US" b="1" dirty="0">
                <a:solidFill>
                  <a:schemeClr val="bg1">
                    <a:lumMod val="10000"/>
                  </a:schemeClr>
                </a:solidFill>
              </a:rPr>
              <a:t>: </a:t>
            </a:r>
            <a:r>
              <a:rPr lang="en-US" dirty="0">
                <a:solidFill>
                  <a:schemeClr val="bg1">
                    <a:lumMod val="10000"/>
                  </a:schemeClr>
                </a:solidFill>
              </a:rPr>
              <a:t> the same as linear but with at least 50% decreased hair density.</a:t>
            </a:r>
            <a:endParaRPr lang="en-US" b="1" dirty="0">
              <a:solidFill>
                <a:schemeClr val="bg1">
                  <a:lumMod val="10000"/>
                </a:schemeClr>
              </a:solidFill>
            </a:endParaRPr>
          </a:p>
          <a:p>
            <a:pPr algn="ctr">
              <a:buFont typeface="Wingdings" panose="05000000000000000000" pitchFamily="2" charset="2"/>
              <a:buChar char="v"/>
            </a:pPr>
            <a:r>
              <a:rPr lang="en-US" sz="2000" b="1" dirty="0">
                <a:solidFill>
                  <a:schemeClr val="bg1">
                    <a:lumMod val="10000"/>
                  </a:schemeClr>
                </a:solidFill>
              </a:rPr>
              <a:t> Pseudo-fringe</a:t>
            </a:r>
            <a:r>
              <a:rPr lang="en-US" b="1" dirty="0">
                <a:solidFill>
                  <a:schemeClr val="bg1">
                    <a:lumMod val="10000"/>
                  </a:schemeClr>
                </a:solidFill>
              </a:rPr>
              <a:t>: </a:t>
            </a:r>
            <a:r>
              <a:rPr lang="en-US" dirty="0">
                <a:solidFill>
                  <a:schemeClr val="bg1">
                    <a:lumMod val="10000"/>
                  </a:schemeClr>
                </a:solidFill>
              </a:rPr>
              <a:t>A clinical presentation similar to traction alopecia ,the fringe sign is the presence of some </a:t>
            </a:r>
            <a:r>
              <a:rPr lang="en-US" i="1" dirty="0">
                <a:solidFill>
                  <a:schemeClr val="accent5">
                    <a:lumMod val="50000"/>
                  </a:schemeClr>
                </a:solidFill>
              </a:rPr>
              <a:t>hair retained along the hairline (especially in the temporal area) ahead of the alopecic skin</a:t>
            </a:r>
            <a:endParaRPr lang="en-US" b="1" i="1" dirty="0">
              <a:solidFill>
                <a:schemeClr val="accent5">
                  <a:lumMod val="50000"/>
                </a:schemeClr>
              </a:solidFill>
            </a:endParaRPr>
          </a:p>
          <a:p>
            <a:pPr marL="0" indent="0">
              <a:buNone/>
            </a:pPr>
            <a:endParaRPr lang="en-US" dirty="0">
              <a:solidFill>
                <a:schemeClr val="bg1">
                  <a:lumMod val="10000"/>
                </a:schemeClr>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Tree>
    <p:extLst>
      <p:ext uri="{BB962C8B-B14F-4D97-AF65-F5344CB8AC3E}">
        <p14:creationId xmlns:p14="http://schemas.microsoft.com/office/powerpoint/2010/main" val="13386465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908092" y="1723869"/>
            <a:ext cx="7000405" cy="4682617"/>
          </a:xfrm>
          <a:prstGeom prst="rect">
            <a:avLst/>
          </a:prstGeom>
        </p:spPr>
      </p:pic>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8115229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1">
                    <a:lumMod val="10000"/>
                  </a:schemeClr>
                </a:solidFill>
              </a:rPr>
              <a:t>In the immediate hair-bearing skin, </a:t>
            </a:r>
          </a:p>
          <a:p>
            <a:pPr marL="0" indent="0">
              <a:buNone/>
            </a:pPr>
            <a:r>
              <a:rPr lang="en-US" dirty="0">
                <a:solidFill>
                  <a:schemeClr val="bg1">
                    <a:lumMod val="10000"/>
                  </a:schemeClr>
                </a:solidFill>
              </a:rPr>
              <a:t>perifollicular erythema and/or follicular</a:t>
            </a:r>
          </a:p>
          <a:p>
            <a:pPr marL="0" indent="0">
              <a:buNone/>
            </a:pPr>
            <a:r>
              <a:rPr lang="en-US" dirty="0">
                <a:solidFill>
                  <a:schemeClr val="bg1">
                    <a:lumMod val="10000"/>
                  </a:schemeClr>
                </a:solidFill>
              </a:rPr>
              <a:t> hyperkeratosis may be present ;</a:t>
            </a:r>
          </a:p>
          <a:p>
            <a:pPr marL="0" indent="0">
              <a:buNone/>
            </a:pPr>
            <a:r>
              <a:rPr lang="en-US" dirty="0">
                <a:solidFill>
                  <a:schemeClr val="bg1">
                    <a:lumMod val="10000"/>
                  </a:schemeClr>
                </a:solidFill>
              </a:rPr>
              <a:t> although rare, these might result in itch.</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674" y="2068643"/>
            <a:ext cx="5896798" cy="3972719"/>
          </a:xfrm>
          <a:prstGeom prst="rect">
            <a:avLst/>
          </a:prstGeom>
        </p:spPr>
      </p:pic>
    </p:spTree>
    <p:extLst>
      <p:ext uri="{BB962C8B-B14F-4D97-AF65-F5344CB8AC3E}">
        <p14:creationId xmlns:p14="http://schemas.microsoft.com/office/powerpoint/2010/main" val="40201533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solidFill>
                  <a:schemeClr val="accent5">
                    <a:lumMod val="50000"/>
                  </a:schemeClr>
                </a:solidFill>
              </a:rPr>
              <a:t>Absence of vellus hair + lonely hair sign </a:t>
            </a:r>
          </a:p>
          <a:p>
            <a:pPr marL="0" indent="0">
              <a:buNone/>
            </a:pPr>
            <a:r>
              <a:rPr lang="en-US" dirty="0">
                <a:solidFill>
                  <a:schemeClr val="bg1">
                    <a:lumMod val="10000"/>
                  </a:schemeClr>
                </a:solidFill>
              </a:rPr>
              <a:t>       have been reported as typical of FFA</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619" y="2010690"/>
            <a:ext cx="5582429" cy="3939390"/>
          </a:xfrm>
          <a:prstGeom prst="rect">
            <a:avLst/>
          </a:prstGeom>
        </p:spPr>
      </p:pic>
    </p:spTree>
    <p:extLst>
      <p:ext uri="{BB962C8B-B14F-4D97-AF65-F5344CB8AC3E}">
        <p14:creationId xmlns:p14="http://schemas.microsoft.com/office/powerpoint/2010/main" val="14908224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373385"/>
          </a:xfrm>
        </p:spPr>
        <p:txBody>
          <a:bodyPr>
            <a:normAutofit/>
          </a:bodyPr>
          <a:lstStyle/>
          <a:p>
            <a:endParaRPr lang="en-US" dirty="0">
              <a:solidFill>
                <a:schemeClr val="bg1">
                  <a:lumMod val="10000"/>
                </a:schemeClr>
              </a:solidFill>
            </a:endParaRPr>
          </a:p>
          <a:p>
            <a:endParaRPr lang="en-US" dirty="0">
              <a:solidFill>
                <a:schemeClr val="bg1">
                  <a:lumMod val="10000"/>
                </a:schemeClr>
              </a:solidFill>
            </a:endParaRPr>
          </a:p>
          <a:p>
            <a:endParaRPr lang="en-US" dirty="0">
              <a:solidFill>
                <a:schemeClr val="bg1">
                  <a:lumMod val="10000"/>
                </a:schemeClr>
              </a:solidFill>
            </a:endParaRPr>
          </a:p>
          <a:p>
            <a:endParaRPr lang="en-US" dirty="0">
              <a:solidFill>
                <a:schemeClr val="bg1">
                  <a:lumMod val="10000"/>
                </a:schemeClr>
              </a:solidFill>
            </a:endParaRPr>
          </a:p>
          <a:p>
            <a:r>
              <a:rPr lang="en-US" dirty="0">
                <a:solidFill>
                  <a:schemeClr val="bg1">
                    <a:lumMod val="10000"/>
                  </a:schemeClr>
                </a:solidFill>
              </a:rPr>
              <a:t>cases of isolated occipital or retro-auricular or sideburns FFA have been reported</a:t>
            </a:r>
          </a:p>
          <a:p>
            <a:r>
              <a:rPr lang="en-US" dirty="0">
                <a:solidFill>
                  <a:schemeClr val="bg1">
                    <a:lumMod val="10000"/>
                  </a:schemeClr>
                </a:solidFill>
              </a:rPr>
              <a:t>Lateral or complete eyebrow loss, occasionally with perifollicular and interfollicular erythema, is another very common feature</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a:xfrm>
            <a:off x="451513" y="6041362"/>
            <a:ext cx="8752447" cy="365125"/>
          </a:xfrm>
        </p:spPr>
        <p:txBody>
          <a:bodyPr/>
          <a:lstStyle/>
          <a:p>
            <a:endParaRPr lang="en-US" dirty="0"/>
          </a:p>
          <a:p>
            <a:endParaRPr lang="en-US" dirty="0"/>
          </a:p>
        </p:txBody>
      </p:sp>
      <p:pic>
        <p:nvPicPr>
          <p:cNvPr id="7" name="Picture 6"/>
          <p:cNvPicPr>
            <a:picLocks noChangeAspect="1"/>
          </p:cNvPicPr>
          <p:nvPr/>
        </p:nvPicPr>
        <p:blipFill>
          <a:blip r:embed="rId2"/>
          <a:stretch>
            <a:fillRect/>
          </a:stretch>
        </p:blipFill>
        <p:spPr>
          <a:xfrm>
            <a:off x="810000" y="249894"/>
            <a:ext cx="6109429" cy="4167457"/>
          </a:xfrm>
          <a:prstGeom prst="rect">
            <a:avLst/>
          </a:prstGeom>
        </p:spPr>
      </p:pic>
      <p:pic>
        <p:nvPicPr>
          <p:cNvPr id="6" name="Picture 5"/>
          <p:cNvPicPr>
            <a:picLocks noChangeAspect="1"/>
          </p:cNvPicPr>
          <p:nvPr/>
        </p:nvPicPr>
        <p:blipFill>
          <a:blip r:embed="rId3"/>
          <a:stretch>
            <a:fillRect/>
          </a:stretch>
        </p:blipFill>
        <p:spPr>
          <a:xfrm>
            <a:off x="7420131" y="258003"/>
            <a:ext cx="4212236" cy="4150976"/>
          </a:xfrm>
          <a:prstGeom prst="rect">
            <a:avLst/>
          </a:prstGeom>
        </p:spPr>
      </p:pic>
    </p:spTree>
    <p:extLst>
      <p:ext uri="{BB962C8B-B14F-4D97-AF65-F5344CB8AC3E}">
        <p14:creationId xmlns:p14="http://schemas.microsoft.com/office/powerpoint/2010/main" val="17928129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981199" y="650264"/>
            <a:ext cx="8229600" cy="5756223"/>
          </a:xfrm>
          <a:prstGeom prst="rect">
            <a:avLst/>
          </a:prstGeom>
        </p:spPr>
      </p:pic>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2158519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sz="2000" dirty="0">
                <a:solidFill>
                  <a:schemeClr val="bg1">
                    <a:lumMod val="10000"/>
                  </a:schemeClr>
                </a:solidFill>
              </a:rPr>
              <a:t>Eyebrow loss may </a:t>
            </a:r>
            <a:r>
              <a:rPr lang="en-US" sz="2000" b="1" dirty="0">
                <a:solidFill>
                  <a:schemeClr val="bg1">
                    <a:lumMod val="10000"/>
                  </a:schemeClr>
                </a:solidFill>
              </a:rPr>
              <a:t>precede </a:t>
            </a:r>
            <a:r>
              <a:rPr lang="en-US" sz="2000" dirty="0">
                <a:solidFill>
                  <a:schemeClr val="bg1">
                    <a:lumMod val="10000"/>
                  </a:schemeClr>
                </a:solidFill>
              </a:rPr>
              <a:t>or follow the hairline involvement, but it could also be the sole presentation of the disease, leading to a misdiagnosis of alopecia areata or senile eyebrow loss .</a:t>
            </a:r>
          </a:p>
          <a:p>
            <a:r>
              <a:rPr lang="en-US" sz="2000" dirty="0">
                <a:solidFill>
                  <a:schemeClr val="bg1">
                    <a:lumMod val="10000"/>
                  </a:schemeClr>
                </a:solidFill>
              </a:rPr>
              <a:t>Volume loss has been reported for the </a:t>
            </a:r>
            <a:r>
              <a:rPr lang="en-US" sz="2000" b="1" dirty="0">
                <a:solidFill>
                  <a:schemeClr val="bg1">
                    <a:lumMod val="10000"/>
                  </a:schemeClr>
                </a:solidFill>
              </a:rPr>
              <a:t>eyelashes</a:t>
            </a:r>
            <a:r>
              <a:rPr lang="en-US" sz="2000" dirty="0">
                <a:solidFill>
                  <a:schemeClr val="bg1">
                    <a:lumMod val="10000"/>
                  </a:schemeClr>
                </a:solidFill>
              </a:rPr>
              <a:t>. </a:t>
            </a:r>
          </a:p>
          <a:p>
            <a:r>
              <a:rPr lang="en-US" sz="2000" dirty="0">
                <a:solidFill>
                  <a:schemeClr val="bg1">
                    <a:lumMod val="10000"/>
                  </a:schemeClr>
                </a:solidFill>
              </a:rPr>
              <a:t>Thinning of axillary, pubic, limb, and truncal hair, sometimes associated with follicular keratosis and/or erythema, can also occur before or after the scalp hair loss</a:t>
            </a:r>
          </a:p>
          <a:p>
            <a:r>
              <a:rPr lang="en-US" sz="2000" b="1" i="1" dirty="0">
                <a:solidFill>
                  <a:srgbClr val="00B0F0"/>
                </a:solidFill>
              </a:rPr>
              <a:t>Lichen planus pigmentosus </a:t>
            </a:r>
            <a:r>
              <a:rPr lang="en-US" sz="2000" dirty="0">
                <a:solidFill>
                  <a:schemeClr val="bg1">
                    <a:lumMod val="10000"/>
                  </a:schemeClr>
                </a:solidFill>
              </a:rPr>
              <a:t>is quite common in patients with dark phototype, where it is often misdiagnosed as </a:t>
            </a:r>
            <a:r>
              <a:rPr lang="en-US" sz="2000" dirty="0" err="1">
                <a:solidFill>
                  <a:schemeClr val="bg1">
                    <a:lumMod val="10000"/>
                  </a:schemeClr>
                </a:solidFill>
              </a:rPr>
              <a:t>melasma</a:t>
            </a:r>
            <a:endParaRPr lang="en-US" sz="2000" dirty="0">
              <a:solidFill>
                <a:schemeClr val="bg1">
                  <a:lumMod val="10000"/>
                </a:schemeClr>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t>s</a:t>
            </a:r>
            <a:r>
              <a:rPr lang="en-US" dirty="0" err="1">
                <a:solidFill>
                  <a:schemeClr val="bg1">
                    <a:lumMod val="10000"/>
                  </a:schemeClr>
                </a:solidFill>
              </a:rPr>
              <a:t>Dr.Armaghan.Gh.Zare,Dermatologist</a:t>
            </a:r>
            <a:r>
              <a:rPr lang="en-US" dirty="0" err="1"/>
              <a:t>tst</a:t>
            </a:r>
            <a:endParaRPr lang="en-US" dirty="0"/>
          </a:p>
        </p:txBody>
      </p:sp>
    </p:spTree>
    <p:extLst>
      <p:ext uri="{BB962C8B-B14F-4D97-AF65-F5344CB8AC3E}">
        <p14:creationId xmlns:p14="http://schemas.microsoft.com/office/powerpoint/2010/main" val="20214241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C0618-C957-4C4A-80A6-194F53ECB0D0}"/>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xmlns="" id="{806AE1F9-2811-44F0-9285-25B9C95C3968}"/>
              </a:ext>
            </a:extLst>
          </p:cNvPr>
          <p:cNvSpPr>
            <a:spLocks noGrp="1"/>
          </p:cNvSpPr>
          <p:nvPr>
            <p:ph idx="1"/>
          </p:nvPr>
        </p:nvSpPr>
        <p:spPr>
          <a:xfrm>
            <a:off x="451514" y="2404851"/>
            <a:ext cx="11208396" cy="3636511"/>
          </a:xfrm>
        </p:spPr>
        <p:txBody>
          <a:bodyPr>
            <a:normAutofit fontScale="92500"/>
          </a:bodyPr>
          <a:lstStyle/>
          <a:p>
            <a:pPr algn="just"/>
            <a:r>
              <a:rPr lang="en-US" sz="2400" dirty="0">
                <a:ln w="0"/>
                <a:solidFill>
                  <a:schemeClr val="bg1">
                    <a:lumMod val="10000"/>
                  </a:schemeClr>
                </a:solidFill>
              </a:rPr>
              <a:t>Frontal fibrosing alopecia (FFA) is a primary scarring alopecia characterized by a lichenoid </a:t>
            </a:r>
            <a:r>
              <a:rPr lang="en-US" sz="2400" dirty="0" err="1">
                <a:ln w="0"/>
                <a:solidFill>
                  <a:schemeClr val="bg1">
                    <a:lumMod val="10000"/>
                  </a:schemeClr>
                </a:solidFill>
              </a:rPr>
              <a:t>lymphohistiocytic</a:t>
            </a:r>
            <a:r>
              <a:rPr lang="en-US" sz="2400" dirty="0">
                <a:ln w="0"/>
                <a:solidFill>
                  <a:schemeClr val="bg1">
                    <a:lumMod val="10000"/>
                  </a:schemeClr>
                </a:solidFill>
              </a:rPr>
              <a:t> infiltrate around the infundibula-isthmic region of the hair follicle.</a:t>
            </a:r>
          </a:p>
          <a:p>
            <a:pPr algn="just"/>
            <a:r>
              <a:rPr lang="en-US" sz="2400" dirty="0">
                <a:ln w="0"/>
                <a:solidFill>
                  <a:schemeClr val="bg1">
                    <a:lumMod val="10000"/>
                  </a:schemeClr>
                </a:solidFill>
              </a:rPr>
              <a:t> There are no pathological criteria, at present, to distinguish FFA from lichen </a:t>
            </a:r>
            <a:r>
              <a:rPr lang="en-US" sz="2400" dirty="0" err="1">
                <a:ln w="0"/>
                <a:solidFill>
                  <a:schemeClr val="bg1">
                    <a:lumMod val="10000"/>
                  </a:schemeClr>
                </a:solidFill>
              </a:rPr>
              <a:t>planopilaris</a:t>
            </a:r>
            <a:r>
              <a:rPr lang="en-US" sz="2400" dirty="0">
                <a:ln w="0"/>
                <a:solidFill>
                  <a:schemeClr val="bg1">
                    <a:lumMod val="10000"/>
                  </a:schemeClr>
                </a:solidFill>
              </a:rPr>
              <a:t>. FFA is not limited to the scalp, but frequently affects the face and the limbs. </a:t>
            </a:r>
          </a:p>
          <a:p>
            <a:pPr algn="just"/>
            <a:r>
              <a:rPr lang="en-US" sz="2400" dirty="0">
                <a:ln w="0"/>
                <a:solidFill>
                  <a:schemeClr val="bg1">
                    <a:lumMod val="10000"/>
                  </a:schemeClr>
                </a:solidFill>
              </a:rPr>
              <a:t>Due to the lack of randomized clinical trials and the lack of a control group in clinical studies, treatment of FFA is not evidence based. </a:t>
            </a:r>
          </a:p>
          <a:p>
            <a:pPr algn="just"/>
            <a:r>
              <a:rPr lang="en-US" sz="2400" dirty="0">
                <a:ln w="0"/>
                <a:solidFill>
                  <a:schemeClr val="bg1">
                    <a:lumMod val="10000"/>
                  </a:schemeClr>
                </a:solidFill>
              </a:rPr>
              <a:t>The aim of treatment is to stop disease progression. This might be achieved with topical, </a:t>
            </a:r>
            <a:r>
              <a:rPr lang="en-US" sz="2400" dirty="0" err="1">
                <a:ln w="0"/>
                <a:solidFill>
                  <a:schemeClr val="bg1">
                    <a:lumMod val="10000"/>
                  </a:schemeClr>
                </a:solidFill>
              </a:rPr>
              <a:t>intralesional</a:t>
            </a:r>
            <a:r>
              <a:rPr lang="en-US" sz="2400" dirty="0">
                <a:ln w="0"/>
                <a:solidFill>
                  <a:schemeClr val="bg1">
                    <a:lumMod val="10000"/>
                  </a:schemeClr>
                </a:solidFill>
              </a:rPr>
              <a:t>, and oral treatments, often combined together. </a:t>
            </a:r>
            <a:endParaRPr lang="en-US" sz="2400" dirty="0">
              <a:solidFill>
                <a:schemeClr val="bg1">
                  <a:lumMod val="10000"/>
                </a:schemeClr>
              </a:solidFill>
            </a:endParaRP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F76F4253-5BEB-49C7-ADED-4C053208498A}" type="datetime1">
              <a:rPr lang="en-US" smtClean="0"/>
              <a:t>2/1/2021</a:t>
            </a:fld>
            <a:endParaRPr lang="en-US"/>
          </a:p>
        </p:txBody>
      </p:sp>
    </p:spTree>
    <p:extLst>
      <p:ext uri="{BB962C8B-B14F-4D97-AF65-F5344CB8AC3E}">
        <p14:creationId xmlns:p14="http://schemas.microsoft.com/office/powerpoint/2010/main" val="18611719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8594" y="2971795"/>
            <a:ext cx="10554574" cy="3636511"/>
          </a:xfrm>
        </p:spPr>
        <p:txBody>
          <a:bodyPr>
            <a:normAutofit lnSpcReduction="10000"/>
          </a:bodyPr>
          <a:lstStyle/>
          <a:p>
            <a:endParaRPr lang="en-US" dirty="0">
              <a:solidFill>
                <a:schemeClr val="bg1">
                  <a:lumMod val="10000"/>
                </a:schemeClr>
              </a:solidFill>
            </a:endParaRPr>
          </a:p>
          <a:p>
            <a:endParaRPr lang="en-US" dirty="0">
              <a:solidFill>
                <a:schemeClr val="bg1">
                  <a:lumMod val="10000"/>
                </a:schemeClr>
              </a:solidFill>
            </a:endParaRPr>
          </a:p>
          <a:p>
            <a:endParaRPr lang="en-US" dirty="0">
              <a:solidFill>
                <a:schemeClr val="bg1">
                  <a:lumMod val="10000"/>
                </a:schemeClr>
              </a:solidFill>
            </a:endParaRPr>
          </a:p>
          <a:p>
            <a:r>
              <a:rPr lang="en-US" dirty="0">
                <a:solidFill>
                  <a:schemeClr val="bg1">
                    <a:lumMod val="10000"/>
                  </a:schemeClr>
                </a:solidFill>
              </a:rPr>
              <a:t>Facial papules (</a:t>
            </a:r>
            <a:r>
              <a:rPr lang="en-US" b="1" dirty="0">
                <a:solidFill>
                  <a:srgbClr val="00B0F0"/>
                </a:solidFill>
              </a:rPr>
              <a:t>forehead, cheeks, chin</a:t>
            </a:r>
            <a:r>
              <a:rPr lang="en-US" dirty="0">
                <a:solidFill>
                  <a:schemeClr val="bg1">
                    <a:lumMod val="10000"/>
                  </a:schemeClr>
                </a:solidFill>
              </a:rPr>
              <a:t>),facial ,hypo-/hyperpigmented macules ,</a:t>
            </a:r>
            <a:r>
              <a:rPr lang="en-US" dirty="0" err="1">
                <a:solidFill>
                  <a:schemeClr val="bg1">
                    <a:lumMod val="10000"/>
                  </a:schemeClr>
                </a:solidFill>
              </a:rPr>
              <a:t>prominence,and</a:t>
            </a:r>
            <a:r>
              <a:rPr lang="en-US" dirty="0">
                <a:solidFill>
                  <a:schemeClr val="bg1">
                    <a:lumMod val="10000"/>
                  </a:schemeClr>
                </a:solidFill>
              </a:rPr>
              <a:t> </a:t>
            </a:r>
            <a:r>
              <a:rPr lang="en-US" b="1" dirty="0">
                <a:solidFill>
                  <a:schemeClr val="bg1">
                    <a:lumMod val="10000"/>
                  </a:schemeClr>
                </a:solidFill>
              </a:rPr>
              <a:t>depression of the facial veins </a:t>
            </a:r>
            <a:r>
              <a:rPr lang="en-US" dirty="0">
                <a:solidFill>
                  <a:schemeClr val="bg1">
                    <a:lumMod val="10000"/>
                  </a:schemeClr>
                </a:solidFill>
              </a:rPr>
              <a:t>have also been described in FFA-affected patients. </a:t>
            </a:r>
          </a:p>
          <a:p>
            <a:r>
              <a:rPr lang="en-US" dirty="0">
                <a:solidFill>
                  <a:schemeClr val="bg1">
                    <a:lumMod val="10000"/>
                  </a:schemeClr>
                </a:solidFill>
              </a:rPr>
              <a:t> FFA is not limited to the scalp but also affects the skin</a:t>
            </a:r>
          </a:p>
          <a:p>
            <a:r>
              <a:rPr lang="en-US" dirty="0">
                <a:solidFill>
                  <a:schemeClr val="bg1">
                    <a:lumMod val="10000"/>
                  </a:schemeClr>
                </a:solidFill>
              </a:rPr>
              <a:t>pathology of established papules shows </a:t>
            </a:r>
            <a:r>
              <a:rPr lang="en-US" i="1" dirty="0">
                <a:solidFill>
                  <a:srgbClr val="00B0F0"/>
                </a:solidFill>
              </a:rPr>
              <a:t>absence of the hair follicle with preserved sebaceous gland </a:t>
            </a:r>
            <a:r>
              <a:rPr lang="en-US" dirty="0">
                <a:solidFill>
                  <a:schemeClr val="bg1">
                    <a:lumMod val="10000"/>
                  </a:schemeClr>
                </a:solidFill>
              </a:rPr>
              <a:t>and no or minimal inflammatory infiltrate</a:t>
            </a:r>
          </a:p>
          <a:p>
            <a:r>
              <a:rPr lang="en-US" b="1" dirty="0">
                <a:solidFill>
                  <a:srgbClr val="B63871"/>
                </a:solidFill>
              </a:rPr>
              <a:t>Reduction and fragmentation of elastic fibers </a:t>
            </a:r>
            <a:r>
              <a:rPr lang="en-US" dirty="0">
                <a:solidFill>
                  <a:schemeClr val="bg1">
                    <a:lumMod val="10000"/>
                  </a:schemeClr>
                </a:solidFill>
              </a:rPr>
              <a:t>are possibly responsible for the architecture of the papule remodeling the sebaceous gland, enlarging it, and leading to its </a:t>
            </a:r>
            <a:r>
              <a:rPr lang="en-US" b="1" dirty="0">
                <a:solidFill>
                  <a:schemeClr val="bg1">
                    <a:lumMod val="10000"/>
                  </a:schemeClr>
                </a:solidFill>
              </a:rPr>
              <a:t>popping out</a:t>
            </a:r>
            <a:r>
              <a:rPr lang="en-US" dirty="0">
                <a:solidFill>
                  <a:schemeClr val="bg1">
                    <a:lumMod val="10000"/>
                  </a:schemeClr>
                </a:solidFill>
              </a:rPr>
              <a:t>. In support of this hypothesis, facial papules improve with </a:t>
            </a:r>
            <a:r>
              <a:rPr lang="en-US" b="1" dirty="0">
                <a:solidFill>
                  <a:srgbClr val="B63871"/>
                </a:solidFill>
              </a:rPr>
              <a:t>oral isotretinoin</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a:xfrm flipV="1">
            <a:off x="810000" y="6483459"/>
            <a:ext cx="8529403" cy="249694"/>
          </a:xfrm>
        </p:spPr>
        <p:txBody>
          <a:bodyPr/>
          <a:lstStyle/>
          <a:p>
            <a:r>
              <a:rPr lang="en-US" dirty="0" err="1"/>
              <a:t>Dr.Armaghan.Gh.Zare,DermatoloDgist</a:t>
            </a:r>
            <a:endParaRPr lang="en-US" dirty="0"/>
          </a:p>
        </p:txBody>
      </p:sp>
      <p:pic>
        <p:nvPicPr>
          <p:cNvPr id="6" name="Picture 5"/>
          <p:cNvPicPr>
            <a:picLocks noChangeAspect="1"/>
          </p:cNvPicPr>
          <p:nvPr/>
        </p:nvPicPr>
        <p:blipFill>
          <a:blip r:embed="rId2"/>
          <a:stretch>
            <a:fillRect/>
          </a:stretch>
        </p:blipFill>
        <p:spPr>
          <a:xfrm>
            <a:off x="2976301" y="164892"/>
            <a:ext cx="5669771" cy="3867462"/>
          </a:xfrm>
          <a:prstGeom prst="rect">
            <a:avLst/>
          </a:prstGeom>
        </p:spPr>
      </p:pic>
    </p:spTree>
    <p:extLst>
      <p:ext uri="{BB962C8B-B14F-4D97-AF65-F5344CB8AC3E}">
        <p14:creationId xmlns:p14="http://schemas.microsoft.com/office/powerpoint/2010/main" val="39609227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solidFill>
                  <a:schemeClr val="accent6">
                    <a:lumMod val="75000"/>
                  </a:schemeClr>
                </a:solidFill>
              </a:rPr>
              <a:t>Facial erythema</a:t>
            </a:r>
            <a:r>
              <a:rPr lang="en-US" dirty="0">
                <a:solidFill>
                  <a:schemeClr val="bg1">
                    <a:lumMod val="10000"/>
                  </a:schemeClr>
                </a:solidFill>
              </a:rPr>
              <a:t>, sometimes associated with follicular keratosis, may be </a:t>
            </a:r>
            <a:r>
              <a:rPr lang="en-US" dirty="0">
                <a:solidFill>
                  <a:schemeClr val="accent6">
                    <a:lumMod val="75000"/>
                  </a:schemeClr>
                </a:solidFill>
              </a:rPr>
              <a:t>diffuse </a:t>
            </a:r>
            <a:r>
              <a:rPr lang="en-US" dirty="0">
                <a:solidFill>
                  <a:schemeClr val="bg1">
                    <a:lumMod val="10000"/>
                  </a:schemeClr>
                </a:solidFill>
              </a:rPr>
              <a:t>or</a:t>
            </a:r>
          </a:p>
          <a:p>
            <a:pPr marL="0" indent="0">
              <a:buNone/>
            </a:pPr>
            <a:r>
              <a:rPr lang="en-US" dirty="0">
                <a:solidFill>
                  <a:schemeClr val="bg1">
                    <a:lumMod val="10000"/>
                  </a:schemeClr>
                </a:solidFill>
              </a:rPr>
              <a:t> localized in the forehead and present as </a:t>
            </a:r>
            <a:r>
              <a:rPr lang="en-US" i="1" dirty="0">
                <a:solidFill>
                  <a:schemeClr val="accent6">
                    <a:lumMod val="75000"/>
                  </a:schemeClr>
                </a:solidFill>
              </a:rPr>
              <a:t>red dots</a:t>
            </a:r>
            <a:r>
              <a:rPr lang="en-US" dirty="0">
                <a:solidFill>
                  <a:schemeClr val="bg1">
                    <a:lumMod val="10000"/>
                  </a:schemeClr>
                </a:solidFill>
              </a:rPr>
              <a:t> .</a:t>
            </a:r>
          </a:p>
          <a:p>
            <a:r>
              <a:rPr lang="en-US" dirty="0">
                <a:solidFill>
                  <a:schemeClr val="bg1">
                    <a:lumMod val="10000"/>
                  </a:schemeClr>
                </a:solidFill>
              </a:rPr>
              <a:t>When diffuse, erythema may cause a </a:t>
            </a:r>
            <a:r>
              <a:rPr lang="en-US" sz="2000" b="1" i="1" dirty="0">
                <a:solidFill>
                  <a:schemeClr val="bg1">
                    <a:lumMod val="10000"/>
                  </a:schemeClr>
                </a:solidFill>
              </a:rPr>
              <a:t>burning sensation </a:t>
            </a:r>
            <a:r>
              <a:rPr lang="en-US" dirty="0">
                <a:solidFill>
                  <a:schemeClr val="bg1">
                    <a:lumMod val="10000"/>
                  </a:schemeClr>
                </a:solidFill>
              </a:rPr>
              <a:t>and it is sometimes</a:t>
            </a:r>
          </a:p>
          <a:p>
            <a:pPr marL="0" indent="0">
              <a:buNone/>
            </a:pPr>
            <a:r>
              <a:rPr lang="en-US" dirty="0">
                <a:solidFill>
                  <a:schemeClr val="bg1">
                    <a:lumMod val="10000"/>
                  </a:schemeClr>
                </a:solidFill>
              </a:rPr>
              <a:t> misdiagnosed as rosacea</a:t>
            </a:r>
          </a:p>
          <a:p>
            <a:r>
              <a:rPr lang="en-US" dirty="0">
                <a:solidFill>
                  <a:schemeClr val="bg1">
                    <a:lumMod val="10000"/>
                  </a:schemeClr>
                </a:solidFill>
              </a:rPr>
              <a:t> Recently</a:t>
            </a:r>
            <a:r>
              <a:rPr lang="en-US" dirty="0">
                <a:solidFill>
                  <a:schemeClr val="accent6">
                    <a:lumMod val="75000"/>
                  </a:schemeClr>
                </a:solidFill>
              </a:rPr>
              <a:t>, extra facial red dots/erythema </a:t>
            </a:r>
            <a:r>
              <a:rPr lang="en-US" dirty="0">
                <a:solidFill>
                  <a:schemeClr val="bg1">
                    <a:lumMod val="10000"/>
                  </a:schemeClr>
                </a:solidFill>
              </a:rPr>
              <a:t>have also been described as localized</a:t>
            </a:r>
          </a:p>
          <a:p>
            <a:pPr marL="0" indent="0">
              <a:buNone/>
            </a:pPr>
            <a:r>
              <a:rPr lang="en-US" dirty="0">
                <a:solidFill>
                  <a:schemeClr val="bg1">
                    <a:lumMod val="10000"/>
                  </a:schemeClr>
                </a:solidFill>
              </a:rPr>
              <a:t> in the hip and upper chest of female patients with FFA</a:t>
            </a:r>
          </a:p>
          <a:p>
            <a:r>
              <a:rPr lang="en-US" dirty="0">
                <a:solidFill>
                  <a:schemeClr val="bg1">
                    <a:lumMod val="10000"/>
                  </a:schemeClr>
                </a:solidFill>
              </a:rPr>
              <a:t>Erythema could be an early manifestation of lichen planus pigmentosus.</a:t>
            </a:r>
          </a:p>
          <a:p>
            <a:pPr marL="0" indent="0">
              <a:buNone/>
            </a:pPr>
            <a:r>
              <a:rPr lang="en-US" dirty="0">
                <a:solidFill>
                  <a:schemeClr val="bg1">
                    <a:lumMod val="10000"/>
                  </a:schemeClr>
                </a:solidFill>
              </a:rPr>
              <a:t> Pigmented macules are frequently localized </a:t>
            </a:r>
            <a:r>
              <a:rPr lang="en-US" b="1" dirty="0">
                <a:solidFill>
                  <a:schemeClr val="bg1">
                    <a:lumMod val="10000"/>
                  </a:schemeClr>
                </a:solidFill>
              </a:rPr>
              <a:t>along the scalp hairline </a:t>
            </a:r>
            <a:r>
              <a:rPr lang="en-US" dirty="0">
                <a:solidFill>
                  <a:schemeClr val="bg1">
                    <a:lumMod val="10000"/>
                  </a:schemeClr>
                </a:solidFill>
              </a:rPr>
              <a:t>and are a sign</a:t>
            </a:r>
          </a:p>
          <a:p>
            <a:pPr marL="0" indent="0">
              <a:buNone/>
            </a:pPr>
            <a:r>
              <a:rPr lang="en-US" dirty="0">
                <a:solidFill>
                  <a:schemeClr val="bg1">
                    <a:lumMod val="10000"/>
                  </a:schemeClr>
                </a:solidFill>
              </a:rPr>
              <a:t> of pigmentary incontinence</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pic>
        <p:nvPicPr>
          <p:cNvPr id="6" name="Picture 5"/>
          <p:cNvPicPr>
            <a:picLocks noChangeAspect="1"/>
          </p:cNvPicPr>
          <p:nvPr/>
        </p:nvPicPr>
        <p:blipFill>
          <a:blip r:embed="rId2"/>
          <a:stretch>
            <a:fillRect/>
          </a:stretch>
        </p:blipFill>
        <p:spPr>
          <a:xfrm>
            <a:off x="9191317" y="0"/>
            <a:ext cx="3049519" cy="6858000"/>
          </a:xfrm>
          <a:prstGeom prst="rect">
            <a:avLst/>
          </a:prstGeom>
        </p:spPr>
      </p:pic>
    </p:spTree>
    <p:extLst>
      <p:ext uri="{BB962C8B-B14F-4D97-AF65-F5344CB8AC3E}">
        <p14:creationId xmlns:p14="http://schemas.microsoft.com/office/powerpoint/2010/main" val="37394850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solidFill>
                <a:schemeClr val="bg1">
                  <a:lumMod val="10000"/>
                </a:schemeClr>
              </a:solidFill>
            </a:endParaRPr>
          </a:p>
          <a:p>
            <a:endParaRPr lang="en-US" dirty="0">
              <a:solidFill>
                <a:schemeClr val="bg1">
                  <a:lumMod val="10000"/>
                </a:schemeClr>
              </a:solidFill>
            </a:endParaRPr>
          </a:p>
          <a:p>
            <a:endParaRPr lang="en-US" dirty="0">
              <a:solidFill>
                <a:schemeClr val="bg1">
                  <a:lumMod val="10000"/>
                </a:schemeClr>
              </a:solidFill>
            </a:endParaRPr>
          </a:p>
          <a:p>
            <a:endParaRPr lang="en-US" dirty="0">
              <a:solidFill>
                <a:schemeClr val="bg1">
                  <a:lumMod val="10000"/>
                </a:schemeClr>
              </a:solidFill>
            </a:endParaRPr>
          </a:p>
          <a:p>
            <a:r>
              <a:rPr lang="en-US" dirty="0">
                <a:solidFill>
                  <a:schemeClr val="bg1">
                    <a:lumMod val="10000"/>
                  </a:schemeClr>
                </a:solidFill>
              </a:rPr>
              <a:t>Reduced/absent follicular openings, follicular hyperkeratosis (</a:t>
            </a:r>
            <a:r>
              <a:rPr lang="en-US" sz="2000" b="1" dirty="0" err="1">
                <a:solidFill>
                  <a:srgbClr val="AD4198"/>
                </a:solidFill>
              </a:rPr>
              <a:t>peripilar</a:t>
            </a:r>
            <a:r>
              <a:rPr lang="en-US" sz="2000" b="1" dirty="0">
                <a:solidFill>
                  <a:srgbClr val="AD4198"/>
                </a:solidFill>
              </a:rPr>
              <a:t> casts</a:t>
            </a:r>
            <a:r>
              <a:rPr lang="en-US" dirty="0">
                <a:solidFill>
                  <a:schemeClr val="bg1">
                    <a:lumMod val="10000"/>
                  </a:schemeClr>
                </a:solidFill>
              </a:rPr>
              <a:t>) and perifollicular erythema are seen around terminal hairs</a:t>
            </a:r>
          </a:p>
          <a:p>
            <a:r>
              <a:rPr lang="en-US" dirty="0">
                <a:solidFill>
                  <a:schemeClr val="bg1">
                    <a:lumMod val="10000"/>
                  </a:schemeClr>
                </a:solidFill>
              </a:rPr>
              <a:t>These are signs of active inflammation, but not necessarily signs of disease progression</a:t>
            </a:r>
          </a:p>
          <a:p>
            <a:r>
              <a:rPr lang="en-US" b="1" dirty="0">
                <a:solidFill>
                  <a:srgbClr val="AD4198"/>
                </a:solidFill>
              </a:rPr>
              <a:t>Absence of vellus hair </a:t>
            </a:r>
            <a:r>
              <a:rPr lang="en-US" dirty="0">
                <a:solidFill>
                  <a:schemeClr val="bg1">
                    <a:lumMod val="10000"/>
                  </a:schemeClr>
                </a:solidFill>
              </a:rPr>
              <a:t>is diagnostic and allows fast differentiation of FFA from androgenetic alopecia.</a:t>
            </a:r>
          </a:p>
          <a:p>
            <a:r>
              <a:rPr lang="en-US" dirty="0">
                <a:solidFill>
                  <a:schemeClr val="bg1">
                    <a:lumMod val="10000"/>
                  </a:schemeClr>
                </a:solidFill>
              </a:rPr>
              <a:t> Pili </a:t>
            </a:r>
            <a:r>
              <a:rPr lang="en-US" dirty="0" err="1">
                <a:solidFill>
                  <a:schemeClr val="bg1">
                    <a:lumMod val="10000"/>
                  </a:schemeClr>
                </a:solidFill>
              </a:rPr>
              <a:t>torti</a:t>
            </a:r>
            <a:r>
              <a:rPr lang="en-US" dirty="0">
                <a:solidFill>
                  <a:schemeClr val="bg1">
                    <a:lumMod val="10000"/>
                  </a:schemeClr>
                </a:solidFill>
              </a:rPr>
              <a:t> and broken hairs  are commonly seen as well as black dots</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pic>
        <p:nvPicPr>
          <p:cNvPr id="6" name="Picture 5"/>
          <p:cNvPicPr>
            <a:picLocks noChangeAspect="1"/>
          </p:cNvPicPr>
          <p:nvPr/>
        </p:nvPicPr>
        <p:blipFill>
          <a:blip r:embed="rId2"/>
          <a:stretch>
            <a:fillRect/>
          </a:stretch>
        </p:blipFill>
        <p:spPr>
          <a:xfrm>
            <a:off x="7779895" y="0"/>
            <a:ext cx="4331949" cy="4000500"/>
          </a:xfrm>
          <a:prstGeom prst="rect">
            <a:avLst/>
          </a:prstGeom>
        </p:spPr>
      </p:pic>
      <p:pic>
        <p:nvPicPr>
          <p:cNvPr id="7" name="Picture 6"/>
          <p:cNvPicPr>
            <a:picLocks noChangeAspect="1"/>
          </p:cNvPicPr>
          <p:nvPr/>
        </p:nvPicPr>
        <p:blipFill>
          <a:blip r:embed="rId3"/>
          <a:stretch>
            <a:fillRect/>
          </a:stretch>
        </p:blipFill>
        <p:spPr>
          <a:xfrm>
            <a:off x="0" y="114300"/>
            <a:ext cx="5136423" cy="3886200"/>
          </a:xfrm>
          <a:prstGeom prst="rect">
            <a:avLst/>
          </a:prstGeom>
        </p:spPr>
      </p:pic>
    </p:spTree>
    <p:extLst>
      <p:ext uri="{BB962C8B-B14F-4D97-AF65-F5344CB8AC3E}">
        <p14:creationId xmlns:p14="http://schemas.microsoft.com/office/powerpoint/2010/main" val="16472234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Histopathology </a:t>
            </a:r>
          </a:p>
        </p:txBody>
      </p:sp>
      <p:sp>
        <p:nvSpPr>
          <p:cNvPr id="3" name="Content Placeholder 2"/>
          <p:cNvSpPr>
            <a:spLocks noGrp="1"/>
          </p:cNvSpPr>
          <p:nvPr>
            <p:ph idx="1"/>
          </p:nvPr>
        </p:nvSpPr>
        <p:spPr/>
        <p:txBody>
          <a:bodyPr/>
          <a:lstStyle/>
          <a:p>
            <a:r>
              <a:rPr lang="en-US" b="1" dirty="0">
                <a:solidFill>
                  <a:srgbClr val="C00000"/>
                </a:solidFill>
              </a:rPr>
              <a:t>In early stages </a:t>
            </a:r>
            <a:r>
              <a:rPr lang="en-US" dirty="0">
                <a:solidFill>
                  <a:schemeClr val="bg1">
                    <a:lumMod val="10000"/>
                  </a:schemeClr>
                </a:solidFill>
              </a:rPr>
              <a:t>a lichenoid </a:t>
            </a:r>
            <a:r>
              <a:rPr lang="en-US" b="1" dirty="0">
                <a:solidFill>
                  <a:schemeClr val="bg1">
                    <a:lumMod val="10000"/>
                  </a:schemeClr>
                </a:solidFill>
              </a:rPr>
              <a:t>lymphohistiocytic infiltrate </a:t>
            </a:r>
            <a:r>
              <a:rPr lang="en-US" dirty="0">
                <a:solidFill>
                  <a:schemeClr val="bg1">
                    <a:lumMod val="10000"/>
                  </a:schemeClr>
                </a:solidFill>
              </a:rPr>
              <a:t>around the outer root sheaths in the infundibular and isthmus regions and a mild perifollicular lamellar fibrosis are present.</a:t>
            </a:r>
          </a:p>
          <a:p>
            <a:r>
              <a:rPr lang="en-US" b="1" dirty="0">
                <a:solidFill>
                  <a:srgbClr val="C00000"/>
                </a:solidFill>
              </a:rPr>
              <a:t>Late stages </a:t>
            </a:r>
            <a:r>
              <a:rPr lang="en-US" dirty="0">
                <a:solidFill>
                  <a:schemeClr val="bg1">
                    <a:lumMod val="10000"/>
                  </a:schemeClr>
                </a:solidFill>
              </a:rPr>
              <a:t>are instead characterized by more severe </a:t>
            </a:r>
            <a:r>
              <a:rPr lang="en-US" b="1" dirty="0">
                <a:solidFill>
                  <a:schemeClr val="bg1">
                    <a:lumMod val="10000"/>
                  </a:schemeClr>
                </a:solidFill>
              </a:rPr>
              <a:t>perifollicular fibrosis</a:t>
            </a:r>
            <a:r>
              <a:rPr lang="en-US" dirty="0">
                <a:solidFill>
                  <a:schemeClr val="bg1">
                    <a:lumMod val="10000"/>
                  </a:schemeClr>
                </a:solidFill>
              </a:rPr>
              <a:t>, with reduced follicular density until scar tissue replaces the pilosebaceous units</a:t>
            </a:r>
          </a:p>
          <a:p>
            <a:pPr algn="ctr"/>
            <a:r>
              <a:rPr lang="en-US" b="1" i="1" dirty="0" err="1">
                <a:solidFill>
                  <a:schemeClr val="accent1">
                    <a:lumMod val="75000"/>
                  </a:schemeClr>
                </a:solidFill>
              </a:rPr>
              <a:t>Tosti</a:t>
            </a:r>
            <a:r>
              <a:rPr lang="en-US" b="1" i="1" dirty="0">
                <a:solidFill>
                  <a:schemeClr val="accent1">
                    <a:lumMod val="75000"/>
                  </a:schemeClr>
                </a:solidFill>
              </a:rPr>
              <a:t> et al. </a:t>
            </a:r>
            <a:r>
              <a:rPr lang="en-US" dirty="0">
                <a:solidFill>
                  <a:schemeClr val="bg1">
                    <a:lumMod val="10000"/>
                  </a:schemeClr>
                </a:solidFill>
              </a:rPr>
              <a:t>noticed that </a:t>
            </a:r>
            <a:r>
              <a:rPr lang="en-US" i="1" dirty="0">
                <a:solidFill>
                  <a:schemeClr val="accent5">
                    <a:lumMod val="50000"/>
                  </a:schemeClr>
                </a:solidFill>
              </a:rPr>
              <a:t>sparing of the interfollicular epidermis from the inflammatory infiltrate </a:t>
            </a:r>
            <a:r>
              <a:rPr lang="en-US" dirty="0">
                <a:solidFill>
                  <a:schemeClr val="bg1">
                    <a:lumMod val="10000"/>
                  </a:schemeClr>
                </a:solidFill>
              </a:rPr>
              <a:t>(perivascular/</a:t>
            </a:r>
            <a:r>
              <a:rPr lang="en-US" dirty="0" err="1">
                <a:solidFill>
                  <a:schemeClr val="bg1">
                    <a:lumMod val="10000"/>
                  </a:schemeClr>
                </a:solidFill>
              </a:rPr>
              <a:t>periadnexial</a:t>
            </a:r>
            <a:r>
              <a:rPr lang="en-US" dirty="0">
                <a:solidFill>
                  <a:schemeClr val="bg1">
                    <a:lumMod val="10000"/>
                  </a:schemeClr>
                </a:solidFill>
              </a:rPr>
              <a:t> infiltrate is absent) and </a:t>
            </a:r>
            <a:r>
              <a:rPr lang="en-US" i="1" dirty="0">
                <a:solidFill>
                  <a:schemeClr val="accent5">
                    <a:lumMod val="50000"/>
                  </a:schemeClr>
                </a:solidFill>
              </a:rPr>
              <a:t>eosinophilic necrosis of cells of the ORS</a:t>
            </a:r>
            <a:r>
              <a:rPr lang="en-US" dirty="0">
                <a:solidFill>
                  <a:schemeClr val="bg1">
                    <a:lumMod val="10000"/>
                  </a:schemeClr>
                </a:solidFill>
              </a:rPr>
              <a:t> are distinctive characteristics of scalp FFA</a:t>
            </a:r>
          </a:p>
          <a:p>
            <a:r>
              <a:rPr lang="en-US" dirty="0">
                <a:solidFill>
                  <a:schemeClr val="bg1">
                    <a:lumMod val="10000"/>
                  </a:schemeClr>
                </a:solidFill>
              </a:rPr>
              <a:t>The different depth of inflammation might explain the different and milder clinical scarring picture of FFA than that of LPP.</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9007541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400" dirty="0">
                <a:solidFill>
                  <a:schemeClr val="bg1">
                    <a:lumMod val="10000"/>
                  </a:schemeClr>
                </a:solidFill>
              </a:rPr>
              <a:t>The ‘follicular triad’ has been reported as a histopathological clue to the diagnosis of early FFA :</a:t>
            </a:r>
          </a:p>
          <a:p>
            <a:pPr marL="0" indent="0" algn="ctr">
              <a:buNone/>
            </a:pPr>
            <a:r>
              <a:rPr lang="en-US" sz="2400" dirty="0">
                <a:solidFill>
                  <a:schemeClr val="bg1">
                    <a:lumMod val="10000"/>
                  </a:schemeClr>
                </a:solidFill>
              </a:rPr>
              <a:t>inflammatory infiltrate simultaneously involving :</a:t>
            </a:r>
          </a:p>
          <a:p>
            <a:pPr marL="0" indent="0" algn="ctr">
              <a:buNone/>
            </a:pPr>
            <a:r>
              <a:rPr lang="en-US" sz="2400" b="1" i="1" dirty="0">
                <a:solidFill>
                  <a:srgbClr val="0033CC"/>
                </a:solidFill>
              </a:rPr>
              <a:t>vellus, intermediate, and terminal hair, at the same time and at different stages of cycling</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5229501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dirty="0">
                <a:solidFill>
                  <a:schemeClr val="bg1">
                    <a:lumMod val="10000"/>
                  </a:schemeClr>
                </a:solidFill>
              </a:rPr>
              <a:t>Two major criteria or one major criterion and two minor criteria are required to diagnose FFA:</a:t>
            </a:r>
          </a:p>
          <a:p>
            <a:pPr algn="ctr"/>
            <a:r>
              <a:rPr lang="en-US" dirty="0">
                <a:solidFill>
                  <a:schemeClr val="bg1">
                    <a:lumMod val="10000"/>
                  </a:schemeClr>
                </a:solidFill>
              </a:rPr>
              <a:t> </a:t>
            </a:r>
            <a:r>
              <a:rPr lang="en-US" sz="2000" dirty="0">
                <a:solidFill>
                  <a:srgbClr val="FF0000"/>
                </a:solidFill>
              </a:rPr>
              <a:t>Major criteria include cicatricial alopecia of the frontal/temporal/frontotemporal scalp (in the absence of follicular keratotic papules on the body) and diffuse bilateral eyebrow alopecia. </a:t>
            </a:r>
          </a:p>
          <a:p>
            <a:pPr algn="ctr"/>
            <a:r>
              <a:rPr lang="en-US" sz="2000" dirty="0">
                <a:solidFill>
                  <a:srgbClr val="FF0000"/>
                </a:solidFill>
              </a:rPr>
              <a:t>Minor criteria include trichoscopic features, histopathologic features of cicatricial alopecia in the pattern of FFA and LPP, involvement of additional FFA sites (occipital area, facial hair, sideburns, body hair), and presence of non-inflammatory facial papules</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18895388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768840" y="447188"/>
            <a:ext cx="8064708" cy="6410812"/>
          </a:xfrm>
          <a:prstGeom prst="rect">
            <a:avLst/>
          </a:prstGeom>
        </p:spPr>
      </p:pic>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3064791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a:solidFill>
                  <a:schemeClr val="bg1">
                    <a:lumMod val="10000"/>
                  </a:schemeClr>
                </a:solidFill>
              </a:rPr>
              <a:t>the Frontal Fibrosing Alopecia Severity Score (FFASS)</a:t>
            </a:r>
          </a:p>
          <a:p>
            <a:r>
              <a:rPr lang="en-US" sz="2400" b="1" dirty="0">
                <a:solidFill>
                  <a:schemeClr val="bg1">
                    <a:lumMod val="10000"/>
                  </a:schemeClr>
                </a:solidFill>
              </a:rPr>
              <a:t> </a:t>
            </a:r>
            <a:r>
              <a:rPr lang="en-US" dirty="0">
                <a:solidFill>
                  <a:schemeClr val="bg1">
                    <a:lumMod val="10000"/>
                  </a:schemeClr>
                </a:solidFill>
              </a:rPr>
              <a:t>The FFASS </a:t>
            </a:r>
            <a:r>
              <a:rPr lang="en-US" sz="2400" dirty="0">
                <a:solidFill>
                  <a:schemeClr val="bg1">
                    <a:lumMod val="10000"/>
                  </a:schemeClr>
                </a:solidFill>
              </a:rPr>
              <a:t>evaluates </a:t>
            </a:r>
            <a:r>
              <a:rPr lang="en-US" sz="2400" dirty="0">
                <a:solidFill>
                  <a:srgbClr val="0033CC"/>
                </a:solidFill>
              </a:rPr>
              <a:t>hairline recession, eyebrows, perifollicular inflammation (severity and extent), </a:t>
            </a:r>
            <a:r>
              <a:rPr lang="en-US" sz="2400" dirty="0">
                <a:solidFill>
                  <a:schemeClr val="bg1">
                    <a:lumMod val="10000"/>
                  </a:schemeClr>
                </a:solidFill>
              </a:rPr>
              <a:t>and associated symptoms such as pruritus and pain</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5232835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2335845" cy="970450"/>
          </a:xfrm>
        </p:spPr>
        <p:txBody>
          <a:bodyPr/>
          <a:lstStyle/>
          <a:p>
            <a:r>
              <a:rPr lang="en-US" dirty="0"/>
              <a:t>Management</a:t>
            </a:r>
            <a:br>
              <a:rPr lang="en-US" dirty="0"/>
            </a:br>
            <a:r>
              <a:rPr lang="en-US" dirty="0"/>
              <a:t>Topical agents</a:t>
            </a:r>
          </a:p>
        </p:txBody>
      </p:sp>
      <p:sp>
        <p:nvSpPr>
          <p:cNvPr id="3" name="Content Placeholder 2"/>
          <p:cNvSpPr>
            <a:spLocks noGrp="1"/>
          </p:cNvSpPr>
          <p:nvPr>
            <p:ph idx="1"/>
          </p:nvPr>
        </p:nvSpPr>
        <p:spPr/>
        <p:txBody>
          <a:bodyPr/>
          <a:lstStyle/>
          <a:p>
            <a:pPr marL="0" indent="0">
              <a:buNone/>
            </a:pPr>
            <a:r>
              <a:rPr lang="en-US" b="1" dirty="0">
                <a:solidFill>
                  <a:srgbClr val="FF0000"/>
                </a:solidFill>
                <a:latin typeface="Gill Sans"/>
              </a:rPr>
              <a:t>Topical Corticosteroids :</a:t>
            </a:r>
          </a:p>
          <a:p>
            <a:pPr marL="0" indent="0">
              <a:buNone/>
            </a:pPr>
            <a:r>
              <a:rPr lang="en-US" dirty="0">
                <a:solidFill>
                  <a:srgbClr val="000000"/>
                </a:solidFill>
              </a:rPr>
              <a:t>Not recommended  as monotherapy</a:t>
            </a:r>
          </a:p>
          <a:p>
            <a:pPr marL="0" indent="0">
              <a:buNone/>
            </a:pPr>
            <a:r>
              <a:rPr lang="en-US" dirty="0">
                <a:solidFill>
                  <a:srgbClr val="000000"/>
                </a:solidFill>
              </a:rPr>
              <a:t>A systematic review on therapeutic options for FFA found that high or moderate potency </a:t>
            </a:r>
            <a:r>
              <a:rPr lang="en-US" dirty="0" err="1">
                <a:solidFill>
                  <a:srgbClr val="000000"/>
                </a:solidFill>
              </a:rPr>
              <a:t>tCS</a:t>
            </a:r>
            <a:r>
              <a:rPr lang="en-US" dirty="0">
                <a:solidFill>
                  <a:srgbClr val="000000"/>
                </a:solidFill>
              </a:rPr>
              <a:t> led to no response in 93% of cases.</a:t>
            </a:r>
          </a:p>
          <a:p>
            <a:pPr marL="0" indent="0">
              <a:buNone/>
            </a:pPr>
            <a:r>
              <a:rPr lang="en-US" dirty="0">
                <a:solidFill>
                  <a:srgbClr val="000000"/>
                </a:solidFill>
              </a:rPr>
              <a:t>In a cohort study of 72 patients by </a:t>
            </a:r>
            <a:r>
              <a:rPr lang="en-US" dirty="0" err="1">
                <a:solidFill>
                  <a:srgbClr val="000000"/>
                </a:solidFill>
              </a:rPr>
              <a:t>Heppt</a:t>
            </a:r>
            <a:r>
              <a:rPr lang="en-US" dirty="0">
                <a:solidFill>
                  <a:srgbClr val="000000"/>
                </a:solidFill>
              </a:rPr>
              <a:t> and colleagues, the authors found that combining high-potency </a:t>
            </a:r>
            <a:r>
              <a:rPr lang="en-US" dirty="0" err="1">
                <a:solidFill>
                  <a:srgbClr val="000000"/>
                </a:solidFill>
              </a:rPr>
              <a:t>tCS</a:t>
            </a:r>
            <a:r>
              <a:rPr lang="en-US" dirty="0">
                <a:solidFill>
                  <a:srgbClr val="000000"/>
                </a:solidFill>
              </a:rPr>
              <a:t> (topical </a:t>
            </a:r>
            <a:r>
              <a:rPr lang="en-US" dirty="0" err="1">
                <a:solidFill>
                  <a:srgbClr val="000000"/>
                </a:solidFill>
              </a:rPr>
              <a:t>clobetasol</a:t>
            </a:r>
            <a:r>
              <a:rPr lang="en-US" dirty="0">
                <a:solidFill>
                  <a:srgbClr val="000000"/>
                </a:solidFill>
              </a:rPr>
              <a:t> or betamethasone </a:t>
            </a:r>
            <a:r>
              <a:rPr lang="en-US" dirty="0" err="1">
                <a:solidFill>
                  <a:srgbClr val="000000"/>
                </a:solidFill>
              </a:rPr>
              <a:t>valerate</a:t>
            </a:r>
            <a:r>
              <a:rPr lang="en-US" dirty="0">
                <a:solidFill>
                  <a:srgbClr val="000000"/>
                </a:solidFill>
              </a:rPr>
              <a:t>) with a topical </a:t>
            </a:r>
            <a:r>
              <a:rPr lang="en-US" dirty="0" err="1">
                <a:solidFill>
                  <a:srgbClr val="000000"/>
                </a:solidFill>
              </a:rPr>
              <a:t>calcineurin</a:t>
            </a:r>
            <a:r>
              <a:rPr lang="en-US" dirty="0">
                <a:solidFill>
                  <a:srgbClr val="000000"/>
                </a:solidFill>
              </a:rPr>
              <a:t> inhibitor (</a:t>
            </a:r>
            <a:r>
              <a:rPr lang="en-US" dirty="0" err="1">
                <a:solidFill>
                  <a:srgbClr val="000000"/>
                </a:solidFill>
              </a:rPr>
              <a:t>tCI</a:t>
            </a:r>
            <a:r>
              <a:rPr lang="en-US" dirty="0">
                <a:solidFill>
                  <a:srgbClr val="000000"/>
                </a:solidFill>
              </a:rPr>
              <a:t>) (</a:t>
            </a:r>
            <a:r>
              <a:rPr lang="en-US" dirty="0" err="1">
                <a:solidFill>
                  <a:srgbClr val="000000"/>
                </a:solidFill>
              </a:rPr>
              <a:t>pimecrolimus</a:t>
            </a:r>
            <a:r>
              <a:rPr lang="en-US" dirty="0">
                <a:solidFill>
                  <a:srgbClr val="000000"/>
                </a:solidFill>
              </a:rPr>
              <a:t> 1% cream) initially improved hair loss in 64.6% of patients</a:t>
            </a:r>
          </a:p>
          <a:p>
            <a:pPr marL="0" indent="0">
              <a:buNone/>
            </a:pPr>
            <a:r>
              <a:rPr lang="en-US" dirty="0">
                <a:solidFill>
                  <a:srgbClr val="000000"/>
                </a:solidFill>
              </a:rPr>
              <a:t>Results from larger reviews suggest that </a:t>
            </a:r>
            <a:r>
              <a:rPr lang="en-US" dirty="0" err="1">
                <a:solidFill>
                  <a:srgbClr val="000000"/>
                </a:solidFill>
              </a:rPr>
              <a:t>tCS</a:t>
            </a:r>
            <a:r>
              <a:rPr lang="en-US" dirty="0">
                <a:solidFill>
                  <a:srgbClr val="000000"/>
                </a:solidFill>
              </a:rPr>
              <a:t> are </a:t>
            </a:r>
            <a:r>
              <a:rPr lang="en-US" b="1" dirty="0">
                <a:solidFill>
                  <a:srgbClr val="FF0000"/>
                </a:solidFill>
              </a:rPr>
              <a:t>clinically beneficial in some FFA patients with active disease when combined with other treatments. </a:t>
            </a:r>
          </a:p>
          <a:p>
            <a:pPr marL="0" indent="0">
              <a:buNone/>
            </a:pP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2421433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latin typeface="Gill Sans"/>
              </a:rPr>
              <a:t>Topical </a:t>
            </a:r>
            <a:r>
              <a:rPr lang="en-US" b="1" dirty="0" err="1">
                <a:solidFill>
                  <a:srgbClr val="FF0000"/>
                </a:solidFill>
                <a:latin typeface="Gill Sans"/>
              </a:rPr>
              <a:t>Calcineurin</a:t>
            </a:r>
            <a:r>
              <a:rPr lang="en-US" b="1" dirty="0">
                <a:solidFill>
                  <a:srgbClr val="FF0000"/>
                </a:solidFill>
                <a:latin typeface="Gill Sans"/>
              </a:rPr>
              <a:t> Inhibitors </a:t>
            </a:r>
          </a:p>
          <a:p>
            <a:r>
              <a:rPr lang="en-US" dirty="0" err="1">
                <a:solidFill>
                  <a:srgbClr val="000000"/>
                </a:solidFill>
              </a:rPr>
              <a:t>Fertig</a:t>
            </a:r>
            <a:r>
              <a:rPr lang="en-US" dirty="0">
                <a:solidFill>
                  <a:srgbClr val="000000"/>
                </a:solidFill>
              </a:rPr>
              <a:t> and </a:t>
            </a:r>
            <a:r>
              <a:rPr lang="en-US" dirty="0" err="1">
                <a:solidFill>
                  <a:srgbClr val="000000"/>
                </a:solidFill>
              </a:rPr>
              <a:t>Tosti</a:t>
            </a:r>
            <a:r>
              <a:rPr lang="en-US" dirty="0">
                <a:solidFill>
                  <a:srgbClr val="000000"/>
                </a:solidFill>
              </a:rPr>
              <a:t> detail that </a:t>
            </a:r>
            <a:r>
              <a:rPr lang="en-US" dirty="0" err="1">
                <a:solidFill>
                  <a:srgbClr val="000000"/>
                </a:solidFill>
              </a:rPr>
              <a:t>tCI</a:t>
            </a:r>
            <a:r>
              <a:rPr lang="en-US" dirty="0">
                <a:solidFill>
                  <a:srgbClr val="000000"/>
                </a:solidFill>
              </a:rPr>
              <a:t> are part of their favored course of combination treatment, noting that they treat a large number of FFA patients and have had </a:t>
            </a:r>
            <a:r>
              <a:rPr lang="en-US" b="1" dirty="0">
                <a:solidFill>
                  <a:schemeClr val="accent6"/>
                </a:solidFill>
              </a:rPr>
              <a:t>the best results using combination medical therapy with </a:t>
            </a:r>
            <a:r>
              <a:rPr lang="en-US" b="1" dirty="0" err="1">
                <a:solidFill>
                  <a:schemeClr val="accent6"/>
                </a:solidFill>
              </a:rPr>
              <a:t>tCI</a:t>
            </a:r>
            <a:r>
              <a:rPr lang="en-US" b="1" dirty="0">
                <a:solidFill>
                  <a:schemeClr val="accent6"/>
                </a:solidFill>
              </a:rPr>
              <a:t>, oral finasteride, </a:t>
            </a:r>
            <a:r>
              <a:rPr lang="en-US" b="1" dirty="0" err="1">
                <a:solidFill>
                  <a:schemeClr val="accent6"/>
                </a:solidFill>
              </a:rPr>
              <a:t>hydroxychloroquine</a:t>
            </a:r>
            <a:r>
              <a:rPr lang="en-US" b="1" dirty="0">
                <a:solidFill>
                  <a:schemeClr val="accent6"/>
                </a:solidFill>
              </a:rPr>
              <a:t>, and excimer laser</a:t>
            </a:r>
          </a:p>
          <a:p>
            <a:r>
              <a:rPr lang="en-US" dirty="0">
                <a:solidFill>
                  <a:srgbClr val="000000"/>
                </a:solidFill>
              </a:rPr>
              <a:t>patients who were treated with tacrolimus 0.3% were more likely to achieve stabilization of hair loss within 3 months in comparison with </a:t>
            </a:r>
            <a:r>
              <a:rPr lang="en-US" dirty="0" err="1">
                <a:solidFill>
                  <a:srgbClr val="000000"/>
                </a:solidFill>
              </a:rPr>
              <a:t>tCs</a:t>
            </a:r>
            <a:endParaRPr lang="en-US" dirty="0">
              <a:solidFill>
                <a:srgbClr val="000000"/>
              </a:solidFill>
            </a:endParaRPr>
          </a:p>
          <a:p>
            <a:r>
              <a:rPr lang="en-US" dirty="0" err="1">
                <a:solidFill>
                  <a:srgbClr val="000000"/>
                </a:solidFill>
              </a:rPr>
              <a:t>tCI</a:t>
            </a:r>
            <a:r>
              <a:rPr lang="en-US" dirty="0">
                <a:solidFill>
                  <a:srgbClr val="000000"/>
                </a:solidFill>
              </a:rPr>
              <a:t>, when used as an adjuvant treatment, resulted in positive effects in over 50% of treated patients</a:t>
            </a:r>
          </a:p>
          <a:p>
            <a:r>
              <a:rPr lang="en-US" dirty="0">
                <a:solidFill>
                  <a:srgbClr val="000000"/>
                </a:solidFill>
              </a:rPr>
              <a:t>Reported side effects from </a:t>
            </a:r>
            <a:r>
              <a:rPr lang="en-US" dirty="0" err="1">
                <a:solidFill>
                  <a:srgbClr val="000000"/>
                </a:solidFill>
              </a:rPr>
              <a:t>tCI</a:t>
            </a:r>
            <a:r>
              <a:rPr lang="en-US" dirty="0">
                <a:solidFill>
                  <a:srgbClr val="000000"/>
                </a:solidFill>
              </a:rPr>
              <a:t> use </a:t>
            </a:r>
            <a:r>
              <a:rPr lang="en-US" b="1" dirty="0">
                <a:solidFill>
                  <a:srgbClr val="000000"/>
                </a:solidFill>
              </a:rPr>
              <a:t>include erythema and scaling</a:t>
            </a:r>
          </a:p>
          <a:p>
            <a:pPr algn="ctr"/>
            <a:r>
              <a:rPr lang="en-US" dirty="0" err="1">
                <a:solidFill>
                  <a:srgbClr val="000000"/>
                </a:solidFill>
              </a:rPr>
              <a:t>tCI</a:t>
            </a:r>
            <a:r>
              <a:rPr lang="en-US" dirty="0">
                <a:solidFill>
                  <a:srgbClr val="000000"/>
                </a:solidFill>
              </a:rPr>
              <a:t> have a place in FFA treatment and may be efficacious when combined with other treatments, perhaps </a:t>
            </a:r>
            <a:r>
              <a:rPr lang="en-US" b="1" dirty="0">
                <a:solidFill>
                  <a:srgbClr val="000000"/>
                </a:solidFill>
              </a:rPr>
              <a:t>even more so than </a:t>
            </a:r>
            <a:r>
              <a:rPr lang="en-US" b="1" dirty="0" err="1">
                <a:solidFill>
                  <a:srgbClr val="000000"/>
                </a:solidFill>
              </a:rPr>
              <a:t>tCS</a:t>
            </a:r>
            <a:r>
              <a:rPr lang="en-US" b="1" dirty="0">
                <a:solidFill>
                  <a:srgbClr val="000000"/>
                </a:solidFill>
              </a:rPr>
              <a:t>. </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8139286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lstStyle/>
          <a:p>
            <a:r>
              <a:rPr lang="en-US" dirty="0">
                <a:solidFill>
                  <a:schemeClr val="tx2">
                    <a:lumMod val="50000"/>
                  </a:schemeClr>
                </a:solidFill>
              </a:rPr>
              <a:t>Frontal fibrosing alopecia (FFA) was first described by </a:t>
            </a:r>
            <a:r>
              <a:rPr lang="en-US" dirty="0" err="1">
                <a:solidFill>
                  <a:schemeClr val="tx2">
                    <a:lumMod val="50000"/>
                  </a:schemeClr>
                </a:solidFill>
              </a:rPr>
              <a:t>Kossard</a:t>
            </a:r>
            <a:r>
              <a:rPr lang="en-US" dirty="0">
                <a:solidFill>
                  <a:schemeClr val="tx2">
                    <a:lumMod val="50000"/>
                  </a:schemeClr>
                </a:solidFill>
              </a:rPr>
              <a:t> in 1994</a:t>
            </a:r>
          </a:p>
          <a:p>
            <a:pPr algn="just"/>
            <a:r>
              <a:rPr lang="en-US" dirty="0">
                <a:solidFill>
                  <a:schemeClr val="tx2">
                    <a:lumMod val="50000"/>
                  </a:schemeClr>
                </a:solidFill>
              </a:rPr>
              <a:t>presenting with a </a:t>
            </a:r>
            <a:r>
              <a:rPr lang="en-US" b="1" i="1" dirty="0">
                <a:solidFill>
                  <a:srgbClr val="005272"/>
                </a:solidFill>
              </a:rPr>
              <a:t>band of frontotemporal hairline recession </a:t>
            </a:r>
            <a:r>
              <a:rPr lang="en-US" dirty="0">
                <a:solidFill>
                  <a:schemeClr val="tx2">
                    <a:lumMod val="50000"/>
                  </a:schemeClr>
                </a:solidFill>
              </a:rPr>
              <a:t>associated with perifollicular erythema and a marked decrease, or complete loss, of the </a:t>
            </a:r>
            <a:r>
              <a:rPr lang="en-US" b="1" i="1" dirty="0">
                <a:solidFill>
                  <a:srgbClr val="005272"/>
                </a:solidFill>
              </a:rPr>
              <a:t>eyebrows</a:t>
            </a:r>
          </a:p>
          <a:p>
            <a:pPr algn="just"/>
            <a:r>
              <a:rPr lang="en-US" dirty="0">
                <a:solidFill>
                  <a:schemeClr val="tx2">
                    <a:lumMod val="50000"/>
                  </a:schemeClr>
                </a:solidFill>
              </a:rPr>
              <a:t>difficult to recognize in its debut because it is subtle and usually slowly progressive </a:t>
            </a:r>
          </a:p>
          <a:p>
            <a:pPr algn="just"/>
            <a:r>
              <a:rPr lang="en-US" dirty="0">
                <a:solidFill>
                  <a:schemeClr val="tx2">
                    <a:lumMod val="50000"/>
                  </a:schemeClr>
                </a:solidFill>
              </a:rPr>
              <a:t>Early recognition of the disorder would allow </a:t>
            </a:r>
            <a:r>
              <a:rPr lang="en-US" b="1" i="1" dirty="0">
                <a:solidFill>
                  <a:srgbClr val="005272"/>
                </a:solidFill>
              </a:rPr>
              <a:t>early treatment</a:t>
            </a:r>
            <a:r>
              <a:rPr lang="en-US" dirty="0">
                <a:solidFill>
                  <a:schemeClr val="tx2">
                    <a:lumMod val="50000"/>
                  </a:schemeClr>
                </a:solidFill>
              </a:rPr>
              <a:t> and eventually prevent disease progression. </a:t>
            </a:r>
          </a:p>
          <a:p>
            <a:endParaRPr lang="en-US"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2359CDD6-CA49-4790-A5B0-A41A4C96D707}" type="datetime1">
              <a:rPr lang="en-US" smtClean="0"/>
              <a:t>2/1/2021</a:t>
            </a:fld>
            <a:endParaRPr lang="en-US"/>
          </a:p>
        </p:txBody>
      </p:sp>
    </p:spTree>
    <p:extLst>
      <p:ext uri="{BB962C8B-B14F-4D97-AF65-F5344CB8AC3E}">
        <p14:creationId xmlns:p14="http://schemas.microsoft.com/office/powerpoint/2010/main" val="5767105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latin typeface="Gill Sans"/>
              </a:rPr>
              <a:t>Topical </a:t>
            </a:r>
            <a:r>
              <a:rPr lang="en-US" b="1" dirty="0" err="1">
                <a:solidFill>
                  <a:srgbClr val="FF0000"/>
                </a:solidFill>
                <a:latin typeface="Gill Sans"/>
              </a:rPr>
              <a:t>Minoxidil</a:t>
            </a:r>
            <a:r>
              <a:rPr lang="en-US" b="1" dirty="0">
                <a:solidFill>
                  <a:srgbClr val="FF0000"/>
                </a:solidFill>
                <a:latin typeface="Gill Sans"/>
              </a:rPr>
              <a:t> </a:t>
            </a:r>
          </a:p>
          <a:p>
            <a:r>
              <a:rPr lang="en-US" b="1" dirty="0">
                <a:solidFill>
                  <a:schemeClr val="accent5">
                    <a:lumMod val="50000"/>
                  </a:schemeClr>
                </a:solidFill>
                <a:latin typeface="Times New Roman PSMT"/>
              </a:rPr>
              <a:t>Inhibiting excess fibroblasts and increasing vascular endothelial growth factors</a:t>
            </a:r>
          </a:p>
          <a:p>
            <a:r>
              <a:rPr lang="en-US" dirty="0">
                <a:solidFill>
                  <a:srgbClr val="000000"/>
                </a:solidFill>
                <a:latin typeface="Times New Roman PSMT"/>
              </a:rPr>
              <a:t>as monotherapy is not recommended for patients with FFA </a:t>
            </a:r>
          </a:p>
          <a:p>
            <a:r>
              <a:rPr lang="en-US" dirty="0" err="1">
                <a:solidFill>
                  <a:srgbClr val="000000"/>
                </a:solidFill>
              </a:rPr>
              <a:t>Tosti</a:t>
            </a:r>
            <a:r>
              <a:rPr lang="en-US" dirty="0">
                <a:solidFill>
                  <a:srgbClr val="000000"/>
                </a:solidFill>
              </a:rPr>
              <a:t> and colleagues reported positive results when treating FFA patients </a:t>
            </a:r>
            <a:r>
              <a:rPr lang="en-US" b="1" dirty="0">
                <a:solidFill>
                  <a:srgbClr val="000000"/>
                </a:solidFill>
              </a:rPr>
              <a:t>with topical </a:t>
            </a:r>
            <a:r>
              <a:rPr lang="en-US" b="1" dirty="0" err="1">
                <a:solidFill>
                  <a:srgbClr val="000000"/>
                </a:solidFill>
              </a:rPr>
              <a:t>minoxidil</a:t>
            </a:r>
            <a:r>
              <a:rPr lang="en-US" b="1" dirty="0">
                <a:solidFill>
                  <a:srgbClr val="000000"/>
                </a:solidFill>
              </a:rPr>
              <a:t> 2% BID in conjunction with oral finasteride 2.5 mg per day,</a:t>
            </a:r>
            <a:r>
              <a:rPr lang="en-US" dirty="0">
                <a:solidFill>
                  <a:srgbClr val="000000"/>
                </a:solidFill>
              </a:rPr>
              <a:t> successfully halting disease progression in 50% of patients after 12–18 months of treatment.</a:t>
            </a:r>
          </a:p>
          <a:p>
            <a:r>
              <a:rPr lang="en-US" dirty="0">
                <a:solidFill>
                  <a:srgbClr val="000000"/>
                </a:solidFill>
                <a:latin typeface="Times New Roman PSMT"/>
              </a:rPr>
              <a:t>It should particularly be considered in patients with mixed FFA and androgenetic alopecia, which is not an uncommon presentation</a:t>
            </a:r>
          </a:p>
          <a:p>
            <a:r>
              <a:rPr lang="en-US" b="1" dirty="0">
                <a:solidFill>
                  <a:srgbClr val="000000"/>
                </a:solidFill>
                <a:latin typeface="Times New Roman PSMT"/>
              </a:rPr>
              <a:t>Combination with </a:t>
            </a:r>
            <a:r>
              <a:rPr lang="en-US" b="1" dirty="0" err="1">
                <a:solidFill>
                  <a:srgbClr val="000000"/>
                </a:solidFill>
                <a:latin typeface="Times New Roman PSMT"/>
              </a:rPr>
              <a:t>tCI</a:t>
            </a:r>
            <a:r>
              <a:rPr lang="en-US" b="1" dirty="0">
                <a:solidFill>
                  <a:srgbClr val="000000"/>
                </a:solidFill>
                <a:latin typeface="Times New Roman PSMT"/>
              </a:rPr>
              <a:t> and </a:t>
            </a:r>
            <a:r>
              <a:rPr lang="en-US" b="1" dirty="0" err="1">
                <a:solidFill>
                  <a:srgbClr val="000000"/>
                </a:solidFill>
                <a:latin typeface="Times New Roman PSMT"/>
              </a:rPr>
              <a:t>tCS</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42747908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1783830"/>
            <a:ext cx="10554574" cy="4916773"/>
          </a:xfrm>
        </p:spPr>
        <p:txBody>
          <a:bodyPr>
            <a:normAutofit fontScale="47500" lnSpcReduction="20000"/>
          </a:bodyPr>
          <a:lstStyle/>
          <a:p>
            <a:r>
              <a:rPr lang="en-US" sz="4500" b="1" dirty="0">
                <a:solidFill>
                  <a:srgbClr val="FF0000"/>
                </a:solidFill>
                <a:latin typeface="Gill Sans"/>
              </a:rPr>
              <a:t>Intralesional Corticosteroids </a:t>
            </a:r>
          </a:p>
          <a:p>
            <a:r>
              <a:rPr lang="en-US" sz="4500" dirty="0">
                <a:solidFill>
                  <a:srgbClr val="000000"/>
                </a:solidFill>
                <a:latin typeface="Times New Roman PSMT"/>
              </a:rPr>
              <a:t>often considered </a:t>
            </a:r>
            <a:r>
              <a:rPr lang="en-US" sz="4500" b="1" dirty="0">
                <a:solidFill>
                  <a:srgbClr val="000000"/>
                </a:solidFill>
                <a:latin typeface="Times New Roman PSMT"/>
              </a:rPr>
              <a:t>part of the mainstay of treatment for FFA </a:t>
            </a:r>
          </a:p>
          <a:p>
            <a:r>
              <a:rPr lang="en-US" sz="4500" dirty="0">
                <a:solidFill>
                  <a:srgbClr val="000000"/>
                </a:solidFill>
              </a:rPr>
              <a:t>positive clinical response rate of 83% in patients with FFA who received ILCs’ injections </a:t>
            </a:r>
            <a:r>
              <a:rPr lang="en-US" sz="4500" dirty="0">
                <a:solidFill>
                  <a:schemeClr val="accent5">
                    <a:lumMod val="50000"/>
                  </a:schemeClr>
                </a:solidFill>
              </a:rPr>
              <a:t>every 3 to 6 months</a:t>
            </a:r>
            <a:r>
              <a:rPr lang="en-US" sz="4500" dirty="0">
                <a:solidFill>
                  <a:srgbClr val="000000"/>
                </a:solidFill>
              </a:rPr>
              <a:t>, with an average of eight injections in total </a:t>
            </a:r>
          </a:p>
          <a:p>
            <a:r>
              <a:rPr lang="en-US" sz="4500" dirty="0">
                <a:solidFill>
                  <a:srgbClr val="000000"/>
                </a:solidFill>
              </a:rPr>
              <a:t>treatment with ILCs and 5α-reductase inhibitors should be </a:t>
            </a:r>
            <a:r>
              <a:rPr lang="en-US" sz="4500" dirty="0">
                <a:solidFill>
                  <a:schemeClr val="accent5">
                    <a:lumMod val="50000"/>
                  </a:schemeClr>
                </a:solidFill>
              </a:rPr>
              <a:t>combined in patients who exhibit follicular hyperkeratosis and perifollicular erythema </a:t>
            </a:r>
            <a:r>
              <a:rPr lang="en-US" sz="4500" dirty="0">
                <a:solidFill>
                  <a:srgbClr val="000000"/>
                </a:solidFill>
              </a:rPr>
              <a:t>on the exam.</a:t>
            </a:r>
          </a:p>
          <a:p>
            <a:r>
              <a:rPr lang="en-US" sz="3300" dirty="0">
                <a:solidFill>
                  <a:srgbClr val="000000"/>
                </a:solidFill>
              </a:rPr>
              <a:t>A systematic review by Ho and Shapiro found that ILCs’ injections were one of the most beneficial therapies utilized, resulting in a positive treatment response in 88% of patients</a:t>
            </a:r>
          </a:p>
          <a:p>
            <a:r>
              <a:rPr lang="en-US" sz="3800" dirty="0">
                <a:solidFill>
                  <a:schemeClr val="accent5">
                    <a:lumMod val="50000"/>
                  </a:schemeClr>
                </a:solidFill>
              </a:rPr>
              <a:t>0.5 to 3 mL per session, every 6 to 8 weeks </a:t>
            </a:r>
            <a:r>
              <a:rPr lang="en-US" sz="3800" dirty="0">
                <a:solidFill>
                  <a:srgbClr val="000000"/>
                </a:solidFill>
              </a:rPr>
              <a:t>injected into the frontal scalp, was beneficial in DS after 4 to 5 sets of injections. </a:t>
            </a:r>
          </a:p>
          <a:p>
            <a:r>
              <a:rPr lang="en-US" sz="3800" dirty="0">
                <a:solidFill>
                  <a:schemeClr val="accent5">
                    <a:lumMod val="50000"/>
                  </a:schemeClr>
                </a:solidFill>
              </a:rPr>
              <a:t>20 mg/ mL of </a:t>
            </a:r>
            <a:r>
              <a:rPr lang="en-US" sz="3800" dirty="0" err="1">
                <a:solidFill>
                  <a:schemeClr val="accent5">
                    <a:lumMod val="50000"/>
                  </a:schemeClr>
                </a:solidFill>
              </a:rPr>
              <a:t>intralesional</a:t>
            </a:r>
            <a:r>
              <a:rPr lang="en-US" sz="3800" dirty="0">
                <a:solidFill>
                  <a:schemeClr val="accent5">
                    <a:lumMod val="50000"/>
                  </a:schemeClr>
                </a:solidFill>
              </a:rPr>
              <a:t> triamcinolone </a:t>
            </a:r>
            <a:r>
              <a:rPr lang="en-US" sz="3800" dirty="0" err="1">
                <a:solidFill>
                  <a:schemeClr val="accent5">
                    <a:lumMod val="50000"/>
                  </a:schemeClr>
                </a:solidFill>
              </a:rPr>
              <a:t>acetonide</a:t>
            </a:r>
            <a:r>
              <a:rPr lang="en-US" sz="3800" dirty="0">
                <a:solidFill>
                  <a:schemeClr val="accent5">
                    <a:lumMod val="50000"/>
                  </a:schemeClr>
                </a:solidFill>
              </a:rPr>
              <a:t> injections every 3 months</a:t>
            </a:r>
            <a:r>
              <a:rPr lang="en-US" sz="3800" dirty="0">
                <a:solidFill>
                  <a:srgbClr val="000000"/>
                </a:solidFill>
              </a:rPr>
              <a:t> to the frontal hairline and eyebrows achieved DS. </a:t>
            </a:r>
          </a:p>
          <a:p>
            <a:r>
              <a:rPr lang="en-US" sz="3300" dirty="0">
                <a:solidFill>
                  <a:srgbClr val="000000"/>
                </a:solidFill>
              </a:rPr>
              <a:t>ILCs injections may also be beneficial in patients who have had longstanding disease when utilized as a part of a combination therapy regimen</a:t>
            </a:r>
            <a:endParaRPr lang="en-US" sz="3300"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a:xfrm>
            <a:off x="451514" y="6335478"/>
            <a:ext cx="8644320" cy="365125"/>
          </a:xfrm>
        </p:spPr>
        <p:txBody>
          <a:bodyPr/>
          <a:lstStyle/>
          <a:p>
            <a:endParaRPr lang="en-US" dirty="0"/>
          </a:p>
        </p:txBody>
      </p:sp>
    </p:spTree>
    <p:extLst>
      <p:ext uri="{BB962C8B-B14F-4D97-AF65-F5344CB8AC3E}">
        <p14:creationId xmlns:p14="http://schemas.microsoft.com/office/powerpoint/2010/main" val="27938489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Anti-Inflammatory Agents </a:t>
            </a:r>
          </a:p>
        </p:txBody>
      </p:sp>
      <p:sp>
        <p:nvSpPr>
          <p:cNvPr id="3" name="Content Placeholder 2"/>
          <p:cNvSpPr>
            <a:spLocks noGrp="1"/>
          </p:cNvSpPr>
          <p:nvPr>
            <p:ph idx="1"/>
          </p:nvPr>
        </p:nvSpPr>
        <p:spPr/>
        <p:txBody>
          <a:bodyPr>
            <a:normAutofit fontScale="92500"/>
          </a:bodyPr>
          <a:lstStyle/>
          <a:p>
            <a:r>
              <a:rPr lang="en-US" b="1" dirty="0" err="1">
                <a:solidFill>
                  <a:srgbClr val="FF0000"/>
                </a:solidFill>
                <a:latin typeface="Gill Sans"/>
              </a:rPr>
              <a:t>Hydroxychloroquine</a:t>
            </a:r>
            <a:r>
              <a:rPr lang="en-US" b="1" dirty="0">
                <a:solidFill>
                  <a:srgbClr val="FF0000"/>
                </a:solidFill>
                <a:latin typeface="Gill Sans"/>
              </a:rPr>
              <a:t> </a:t>
            </a:r>
          </a:p>
          <a:p>
            <a:r>
              <a:rPr lang="en-US" dirty="0">
                <a:solidFill>
                  <a:srgbClr val="000000"/>
                </a:solidFill>
              </a:rPr>
              <a:t>Is considered a </a:t>
            </a:r>
            <a:r>
              <a:rPr lang="en-US" dirty="0">
                <a:solidFill>
                  <a:srgbClr val="00506F"/>
                </a:solidFill>
              </a:rPr>
              <a:t>first-line systemic agent due to its anti-inflammatory properties and relatively low ASE profile</a:t>
            </a:r>
          </a:p>
          <a:p>
            <a:r>
              <a:rPr lang="en-US" dirty="0">
                <a:solidFill>
                  <a:srgbClr val="000000"/>
                </a:solidFill>
              </a:rPr>
              <a:t>Ho and Shapiro reported, in a systematic review, that overall improvement in the Lichen </a:t>
            </a:r>
            <a:r>
              <a:rPr lang="en-US" dirty="0" err="1">
                <a:solidFill>
                  <a:srgbClr val="000000"/>
                </a:solidFill>
              </a:rPr>
              <a:t>Planopilaris</a:t>
            </a:r>
            <a:r>
              <a:rPr lang="en-US" dirty="0">
                <a:solidFill>
                  <a:srgbClr val="000000"/>
                </a:solidFill>
              </a:rPr>
              <a:t> Activity Index (LPPAI) score was seen in 74% of patients treated with </a:t>
            </a:r>
            <a:r>
              <a:rPr lang="en-US" dirty="0" err="1">
                <a:solidFill>
                  <a:srgbClr val="000000"/>
                </a:solidFill>
              </a:rPr>
              <a:t>hydroxychloroquine</a:t>
            </a:r>
            <a:r>
              <a:rPr lang="en-US" dirty="0">
                <a:solidFill>
                  <a:srgbClr val="000000"/>
                </a:solidFill>
              </a:rPr>
              <a:t> 200 to 400 mg per day alone, while stabilization was found in 71% of patients who </a:t>
            </a:r>
          </a:p>
          <a:p>
            <a:r>
              <a:rPr lang="en-US" dirty="0" err="1">
                <a:solidFill>
                  <a:srgbClr val="000000"/>
                </a:solidFill>
              </a:rPr>
              <a:t>Samrao</a:t>
            </a:r>
            <a:r>
              <a:rPr lang="en-US" dirty="0">
                <a:solidFill>
                  <a:srgbClr val="000000"/>
                </a:solidFill>
              </a:rPr>
              <a:t> and colleagues described treating 15 FFA patients with </a:t>
            </a:r>
            <a:r>
              <a:rPr lang="en-US" dirty="0" err="1">
                <a:solidFill>
                  <a:srgbClr val="000000"/>
                </a:solidFill>
              </a:rPr>
              <a:t>hydroxychloroquine</a:t>
            </a:r>
            <a:r>
              <a:rPr lang="en-US" dirty="0">
                <a:solidFill>
                  <a:srgbClr val="000000"/>
                </a:solidFill>
              </a:rPr>
              <a:t> and reported that 73% experienced a reduction in signs and symptoms after 6 month</a:t>
            </a:r>
          </a:p>
          <a:p>
            <a:r>
              <a:rPr lang="en-US" b="1" dirty="0">
                <a:solidFill>
                  <a:srgbClr val="00506F"/>
                </a:solidFill>
              </a:rPr>
              <a:t>Nearly half of patients </a:t>
            </a:r>
            <a:r>
              <a:rPr lang="en-US" dirty="0">
                <a:solidFill>
                  <a:srgbClr val="000000"/>
                </a:solidFill>
              </a:rPr>
              <a:t>with FFA treated with oral </a:t>
            </a:r>
            <a:r>
              <a:rPr lang="en-US" dirty="0" err="1">
                <a:solidFill>
                  <a:srgbClr val="000000"/>
                </a:solidFill>
              </a:rPr>
              <a:t>hydroxychloroquine</a:t>
            </a:r>
            <a:r>
              <a:rPr lang="en-US" dirty="0">
                <a:solidFill>
                  <a:srgbClr val="000000"/>
                </a:solidFill>
              </a:rPr>
              <a:t> at Mayo Clinic achieved SDP or DS</a:t>
            </a:r>
          </a:p>
          <a:p>
            <a:r>
              <a:rPr lang="en-US" dirty="0">
                <a:solidFill>
                  <a:srgbClr val="000000"/>
                </a:solidFill>
              </a:rPr>
              <a:t>American Academy of Ophthalmology recommends that all patients on </a:t>
            </a:r>
            <a:r>
              <a:rPr lang="en-US" dirty="0" err="1">
                <a:solidFill>
                  <a:srgbClr val="000000"/>
                </a:solidFill>
              </a:rPr>
              <a:t>hydroxychloroquine</a:t>
            </a:r>
            <a:r>
              <a:rPr lang="en-US" dirty="0">
                <a:solidFill>
                  <a:srgbClr val="000000"/>
                </a:solidFill>
              </a:rPr>
              <a:t> or chloroquine receive a baseline ophthalmologic examination as well as annual screenings after 5 years of use, with any patient who experiences vision loss advised to stop the medication and be evaluated by an ophthalmologist</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37750877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1843791"/>
            <a:ext cx="10554574" cy="4562696"/>
          </a:xfrm>
        </p:spPr>
        <p:txBody>
          <a:bodyPr/>
          <a:lstStyle/>
          <a:p>
            <a:r>
              <a:rPr lang="en-US" sz="2000" b="1" dirty="0">
                <a:solidFill>
                  <a:srgbClr val="FF0000"/>
                </a:solidFill>
              </a:rPr>
              <a:t>Oral </a:t>
            </a:r>
            <a:r>
              <a:rPr lang="en-US" sz="2000" b="1" dirty="0" err="1">
                <a:solidFill>
                  <a:srgbClr val="FF0000"/>
                </a:solidFill>
              </a:rPr>
              <a:t>Tetracyclines</a:t>
            </a:r>
            <a:r>
              <a:rPr lang="en-US" sz="2000" b="1" dirty="0">
                <a:solidFill>
                  <a:srgbClr val="FF0000"/>
                </a:solidFill>
              </a:rPr>
              <a:t> </a:t>
            </a:r>
          </a:p>
          <a:p>
            <a:r>
              <a:rPr lang="en-US" dirty="0">
                <a:solidFill>
                  <a:srgbClr val="000000"/>
                </a:solidFill>
              </a:rPr>
              <a:t>when compared to patients treated with oral </a:t>
            </a:r>
            <a:r>
              <a:rPr lang="en-US" dirty="0" err="1">
                <a:solidFill>
                  <a:srgbClr val="000000"/>
                </a:solidFill>
              </a:rPr>
              <a:t>hydroxychloroquine</a:t>
            </a:r>
            <a:r>
              <a:rPr lang="en-US" dirty="0">
                <a:solidFill>
                  <a:srgbClr val="000000"/>
                </a:solidFill>
              </a:rPr>
              <a:t>, </a:t>
            </a:r>
            <a:r>
              <a:rPr lang="en-US" dirty="0" err="1">
                <a:solidFill>
                  <a:srgbClr val="000000"/>
                </a:solidFill>
              </a:rPr>
              <a:t>Strazzulla</a:t>
            </a:r>
            <a:r>
              <a:rPr lang="en-US" dirty="0">
                <a:solidFill>
                  <a:srgbClr val="000000"/>
                </a:solidFill>
              </a:rPr>
              <a:t> and colleagues reported that patients treated with doxycycline, tetracycline, or minocycline had </a:t>
            </a:r>
            <a:r>
              <a:rPr lang="en-US" b="1" dirty="0">
                <a:solidFill>
                  <a:srgbClr val="00506F"/>
                </a:solidFill>
              </a:rPr>
              <a:t>no significant differences </a:t>
            </a:r>
            <a:r>
              <a:rPr lang="en-US" dirty="0">
                <a:solidFill>
                  <a:srgbClr val="000000"/>
                </a:solidFill>
              </a:rPr>
              <a:t>in outcomes but were more likely to experience ASE including nausea, esophagitis, lightheadedness, photosensitivity, skin eruption, and candida infection</a:t>
            </a:r>
          </a:p>
          <a:p>
            <a:r>
              <a:rPr lang="en-US" dirty="0">
                <a:solidFill>
                  <a:srgbClr val="000000"/>
                </a:solidFill>
              </a:rPr>
              <a:t>responses to oral </a:t>
            </a:r>
            <a:r>
              <a:rPr lang="en-US" dirty="0" err="1">
                <a:solidFill>
                  <a:srgbClr val="000000"/>
                </a:solidFill>
              </a:rPr>
              <a:t>tetracyclines</a:t>
            </a:r>
            <a:r>
              <a:rPr lang="en-US" dirty="0">
                <a:solidFill>
                  <a:srgbClr val="000000"/>
                </a:solidFill>
              </a:rPr>
              <a:t> have been somewhat unpredictable. While some patients do appear to experience benefit, ASE of tetracycline-class antibiotics may limit their use</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dirty="0" err="1"/>
              <a:t>Dr.Armaghan.Gh.Zare,DermatoloDgist</a:t>
            </a:r>
            <a:endParaRPr lang="en-US" dirty="0"/>
          </a:p>
        </p:txBody>
      </p:sp>
    </p:spTree>
    <p:extLst>
      <p:ext uri="{BB962C8B-B14F-4D97-AF65-F5344CB8AC3E}">
        <p14:creationId xmlns:p14="http://schemas.microsoft.com/office/powerpoint/2010/main" val="21730505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b="1" dirty="0">
                <a:solidFill>
                  <a:srgbClr val="FF0000"/>
                </a:solidFill>
                <a:latin typeface="Gill Sans"/>
              </a:rPr>
              <a:t>5</a:t>
            </a:r>
            <a:r>
              <a:rPr lang="el-GR" b="1" dirty="0">
                <a:solidFill>
                  <a:srgbClr val="FF0000"/>
                </a:solidFill>
                <a:latin typeface="Times New Roman PSMT"/>
              </a:rPr>
              <a:t>α</a:t>
            </a:r>
            <a:r>
              <a:rPr lang="el-GR" b="1" dirty="0">
                <a:solidFill>
                  <a:srgbClr val="FF0000"/>
                </a:solidFill>
                <a:latin typeface="Gill Sans"/>
              </a:rPr>
              <a:t>-</a:t>
            </a:r>
            <a:r>
              <a:rPr lang="en-US" b="1" dirty="0">
                <a:solidFill>
                  <a:srgbClr val="FF0000"/>
                </a:solidFill>
                <a:latin typeface="Gill Sans"/>
              </a:rPr>
              <a:t>Reductase Inhibitors </a:t>
            </a:r>
          </a:p>
          <a:p>
            <a:r>
              <a:rPr lang="en-US" b="1" dirty="0">
                <a:solidFill>
                  <a:srgbClr val="004F6D"/>
                </a:solidFill>
              </a:rPr>
              <a:t>Being one of the most efficacious treatment options currently available for FFA</a:t>
            </a:r>
          </a:p>
          <a:p>
            <a:r>
              <a:rPr lang="en-US" dirty="0">
                <a:solidFill>
                  <a:srgbClr val="000000"/>
                </a:solidFill>
              </a:rPr>
              <a:t>treatment with </a:t>
            </a:r>
            <a:r>
              <a:rPr lang="en-US" b="1" i="1" dirty="0">
                <a:solidFill>
                  <a:srgbClr val="000000"/>
                </a:solidFill>
              </a:rPr>
              <a:t>finasteride 1 to 5 mg per day or </a:t>
            </a:r>
            <a:r>
              <a:rPr lang="en-US" b="1" i="1" dirty="0" err="1">
                <a:solidFill>
                  <a:srgbClr val="000000"/>
                </a:solidFill>
              </a:rPr>
              <a:t>dutasteride</a:t>
            </a:r>
            <a:r>
              <a:rPr lang="en-US" b="1" i="1" dirty="0">
                <a:solidFill>
                  <a:srgbClr val="000000"/>
                </a:solidFill>
              </a:rPr>
              <a:t> 0.5 mg per day</a:t>
            </a:r>
            <a:r>
              <a:rPr lang="en-US" dirty="0">
                <a:solidFill>
                  <a:srgbClr val="000000"/>
                </a:solidFill>
              </a:rPr>
              <a:t> stabilized hair loss in 88% (158/180) of patients.</a:t>
            </a:r>
          </a:p>
          <a:p>
            <a:r>
              <a:rPr lang="en-US" dirty="0" err="1">
                <a:solidFill>
                  <a:srgbClr val="000000"/>
                </a:solidFill>
              </a:rPr>
              <a:t>Vañó-Galván</a:t>
            </a:r>
            <a:r>
              <a:rPr lang="en-US" dirty="0">
                <a:solidFill>
                  <a:srgbClr val="000000"/>
                </a:solidFill>
              </a:rPr>
              <a:t> and colleagues reported on 120 patients with FFA who were treated with 5α-reductase inhibitors.</a:t>
            </a:r>
            <a:r>
              <a:rPr lang="en-US" sz="800" dirty="0">
                <a:solidFill>
                  <a:srgbClr val="000000"/>
                </a:solidFill>
              </a:rPr>
              <a:t>4 </a:t>
            </a:r>
            <a:r>
              <a:rPr lang="en-US" dirty="0">
                <a:solidFill>
                  <a:srgbClr val="000000"/>
                </a:solidFill>
              </a:rPr>
              <a:t>Of those who received finasteride 2.5 to 5 mg daily, 47% (48/102) showed symptomatic improvement and 52.9% (54/102) experienced DS. Of those who received </a:t>
            </a:r>
            <a:r>
              <a:rPr lang="en-US" dirty="0" err="1">
                <a:solidFill>
                  <a:srgbClr val="000000"/>
                </a:solidFill>
              </a:rPr>
              <a:t>dutasteride</a:t>
            </a:r>
            <a:r>
              <a:rPr lang="en-US" dirty="0">
                <a:solidFill>
                  <a:srgbClr val="000000"/>
                </a:solidFill>
              </a:rPr>
              <a:t> 0.5 mg weekly, 44.4% (8/18) exhibited improvement while 55.6% (10/18) achieved DS</a:t>
            </a:r>
            <a:r>
              <a:rPr lang="en-US" dirty="0">
                <a:solidFill>
                  <a:srgbClr val="000000"/>
                </a:solidFill>
                <a:latin typeface="Times New Roman PSMT"/>
              </a:rPr>
              <a:t>.</a:t>
            </a:r>
          </a:p>
          <a:p>
            <a:r>
              <a:rPr lang="en-US" dirty="0">
                <a:solidFill>
                  <a:srgbClr val="000000"/>
                </a:solidFill>
              </a:rPr>
              <a:t>In a recent large study of 224 patients with FFA, </a:t>
            </a:r>
            <a:r>
              <a:rPr lang="en-US" dirty="0" err="1">
                <a:solidFill>
                  <a:srgbClr val="000000"/>
                </a:solidFill>
              </a:rPr>
              <a:t>Pindado</a:t>
            </a:r>
            <a:r>
              <a:rPr lang="en-US" dirty="0">
                <a:solidFill>
                  <a:srgbClr val="000000"/>
                </a:solidFill>
              </a:rPr>
              <a:t>-Ortega and colleagues reported that </a:t>
            </a:r>
            <a:r>
              <a:rPr lang="en-US" b="1" dirty="0" err="1">
                <a:solidFill>
                  <a:srgbClr val="004F6D"/>
                </a:solidFill>
              </a:rPr>
              <a:t>dutasteride</a:t>
            </a:r>
            <a:r>
              <a:rPr lang="en-US" b="1" dirty="0">
                <a:solidFill>
                  <a:srgbClr val="004F6D"/>
                </a:solidFill>
              </a:rPr>
              <a:t> was the most effective therapy with a dose-dependent response compared to other systemic therapies or no systemic treatment</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4443960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0000"/>
                </a:solidFill>
              </a:rPr>
              <a:t>It has been recommended that patients who seek </a:t>
            </a:r>
            <a:r>
              <a:rPr lang="en-US" b="1" dirty="0">
                <a:solidFill>
                  <a:srgbClr val="000000"/>
                </a:solidFill>
              </a:rPr>
              <a:t>to halt disease progression </a:t>
            </a:r>
            <a:r>
              <a:rPr lang="en-US" dirty="0">
                <a:solidFill>
                  <a:srgbClr val="000000"/>
                </a:solidFill>
              </a:rPr>
              <a:t>consider 5α-RI as part of their treatment regimen</a:t>
            </a:r>
          </a:p>
          <a:p>
            <a:r>
              <a:rPr lang="en-US" dirty="0">
                <a:solidFill>
                  <a:srgbClr val="000000"/>
                </a:solidFill>
              </a:rPr>
              <a:t>recommended initiating patients </a:t>
            </a:r>
            <a:r>
              <a:rPr lang="en-US" sz="2000" dirty="0">
                <a:solidFill>
                  <a:srgbClr val="004F6D"/>
                </a:solidFill>
              </a:rPr>
              <a:t>with hairline recession greater than or equal to 1 cm on initial combination therapy with finasteride 5 mg per day if premenopausal or </a:t>
            </a:r>
            <a:r>
              <a:rPr lang="en-US" sz="2000" dirty="0" err="1">
                <a:solidFill>
                  <a:srgbClr val="004F6D"/>
                </a:solidFill>
              </a:rPr>
              <a:t>dutasteride</a:t>
            </a:r>
            <a:r>
              <a:rPr lang="en-US" sz="2000" dirty="0">
                <a:solidFill>
                  <a:srgbClr val="004F6D"/>
                </a:solidFill>
              </a:rPr>
              <a:t> 0.5 mg per day if postmenopausal, in addition to </a:t>
            </a:r>
            <a:r>
              <a:rPr lang="en-US" sz="2000" dirty="0" err="1">
                <a:solidFill>
                  <a:srgbClr val="004F6D"/>
                </a:solidFill>
              </a:rPr>
              <a:t>intralesional</a:t>
            </a:r>
            <a:r>
              <a:rPr lang="en-US" sz="2000" dirty="0">
                <a:solidFill>
                  <a:srgbClr val="004F6D"/>
                </a:solidFill>
              </a:rPr>
              <a:t> triamcinolone </a:t>
            </a:r>
            <a:r>
              <a:rPr lang="en-US" sz="2000" dirty="0" err="1">
                <a:solidFill>
                  <a:srgbClr val="004F6D"/>
                </a:solidFill>
              </a:rPr>
              <a:t>acetonide</a:t>
            </a:r>
            <a:r>
              <a:rPr lang="en-US" sz="2000" dirty="0">
                <a:solidFill>
                  <a:srgbClr val="004F6D"/>
                </a:solidFill>
              </a:rPr>
              <a:t> 2.5 mg/mL per month, and a topical protocol consisting of tacrolimus 0.3%</a:t>
            </a:r>
            <a:r>
              <a:rPr lang="en-US" dirty="0">
                <a:solidFill>
                  <a:srgbClr val="000000"/>
                </a:solidFill>
              </a:rPr>
              <a:t> in Cetaphil cleanser, </a:t>
            </a:r>
            <a:r>
              <a:rPr lang="en-US" dirty="0" err="1">
                <a:solidFill>
                  <a:srgbClr val="000000"/>
                </a:solidFill>
              </a:rPr>
              <a:t>clobetasol</a:t>
            </a:r>
            <a:r>
              <a:rPr lang="en-US" dirty="0">
                <a:solidFill>
                  <a:srgbClr val="000000"/>
                </a:solidFill>
              </a:rPr>
              <a:t> solution, and </a:t>
            </a:r>
            <a:r>
              <a:rPr lang="en-US" dirty="0" err="1">
                <a:solidFill>
                  <a:srgbClr val="000000"/>
                </a:solidFill>
              </a:rPr>
              <a:t>minoxidil</a:t>
            </a:r>
            <a:r>
              <a:rPr lang="en-US" dirty="0">
                <a:solidFill>
                  <a:srgbClr val="000000"/>
                </a:solidFill>
              </a:rPr>
              <a:t> 5% solution</a:t>
            </a:r>
          </a:p>
          <a:p>
            <a:pPr algn="ctr"/>
            <a:r>
              <a:rPr lang="en-US" sz="2000" dirty="0">
                <a:solidFill>
                  <a:srgbClr val="0033CC"/>
                </a:solidFill>
              </a:rPr>
              <a:t>5-alpha reductase inhibitors, in combination with systemic </a:t>
            </a:r>
            <a:r>
              <a:rPr lang="en-US" sz="2000" dirty="0" err="1">
                <a:solidFill>
                  <a:srgbClr val="0033CC"/>
                </a:solidFill>
              </a:rPr>
              <a:t>retinoids</a:t>
            </a:r>
            <a:r>
              <a:rPr lang="en-US" sz="2000" dirty="0">
                <a:solidFill>
                  <a:srgbClr val="0033CC"/>
                </a:solidFill>
              </a:rPr>
              <a:t> (isotretinoin), were described as the most effective therapeutic options for patients who were treated for FFA </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7619039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latin typeface="Gill Sans"/>
              </a:rPr>
              <a:t>Peroxisome Proliferator-Activated Receptor </a:t>
            </a:r>
            <a:r>
              <a:rPr lang="el-GR" b="1" dirty="0">
                <a:solidFill>
                  <a:srgbClr val="FF0000"/>
                </a:solidFill>
                <a:latin typeface="Times New Roman PSMT"/>
              </a:rPr>
              <a:t>γ </a:t>
            </a:r>
            <a:r>
              <a:rPr lang="el-GR" b="1" dirty="0">
                <a:solidFill>
                  <a:srgbClr val="FF0000"/>
                </a:solidFill>
                <a:latin typeface="Gill Sans"/>
              </a:rPr>
              <a:t>(</a:t>
            </a:r>
            <a:r>
              <a:rPr lang="en-US" b="1" dirty="0">
                <a:solidFill>
                  <a:srgbClr val="FF0000"/>
                </a:solidFill>
                <a:latin typeface="Gill Sans"/>
              </a:rPr>
              <a:t>PPAR-</a:t>
            </a:r>
            <a:r>
              <a:rPr lang="el-GR" b="1" dirty="0">
                <a:solidFill>
                  <a:srgbClr val="FF0000"/>
                </a:solidFill>
                <a:latin typeface="Times New Roman PSMT"/>
              </a:rPr>
              <a:t>γ</a:t>
            </a:r>
            <a:r>
              <a:rPr lang="el-GR" b="1" dirty="0">
                <a:solidFill>
                  <a:srgbClr val="FF0000"/>
                </a:solidFill>
                <a:latin typeface="Gill Sans"/>
              </a:rPr>
              <a:t>) </a:t>
            </a:r>
            <a:r>
              <a:rPr lang="en-US" b="1" dirty="0">
                <a:solidFill>
                  <a:srgbClr val="FF0000"/>
                </a:solidFill>
                <a:latin typeface="Gill Sans"/>
              </a:rPr>
              <a:t>Agonists </a:t>
            </a:r>
          </a:p>
          <a:p>
            <a:r>
              <a:rPr lang="en-US" dirty="0">
                <a:solidFill>
                  <a:srgbClr val="000000"/>
                </a:solidFill>
              </a:rPr>
              <a:t>PPAR-γ is a transcription factor that works in the regulation of peroxisome and lipid metabolism, with evidence suggesting that it serves a </a:t>
            </a:r>
            <a:r>
              <a:rPr lang="en-US" b="1" dirty="0">
                <a:solidFill>
                  <a:srgbClr val="000000"/>
                </a:solidFill>
              </a:rPr>
              <a:t>vital role in the function of pilosebaceous units and decreased expression is found in scarring alopecia</a:t>
            </a:r>
          </a:p>
          <a:p>
            <a:r>
              <a:rPr lang="en-US" dirty="0">
                <a:solidFill>
                  <a:srgbClr val="000000"/>
                </a:solidFill>
              </a:rPr>
              <a:t>PPAR-γ agonists have shown some promise in the few reported cases and additional research is certainly warranted to further evaluate their efficacy. </a:t>
            </a:r>
          </a:p>
          <a:p>
            <a:r>
              <a:rPr lang="en-US" dirty="0">
                <a:solidFill>
                  <a:srgbClr val="000000"/>
                </a:solidFill>
              </a:rPr>
              <a:t>PPAR-γ agonists have been associated with heart failure, hypoglycemia, edema, upper respiratory tract infection, decreased bone mineral density and fractures</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801068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Immunosuppressant Agents </a:t>
            </a:r>
          </a:p>
        </p:txBody>
      </p:sp>
      <p:sp>
        <p:nvSpPr>
          <p:cNvPr id="3" name="Content Placeholder 2"/>
          <p:cNvSpPr>
            <a:spLocks noGrp="1"/>
          </p:cNvSpPr>
          <p:nvPr>
            <p:ph idx="1"/>
          </p:nvPr>
        </p:nvSpPr>
        <p:spPr/>
        <p:txBody>
          <a:bodyPr/>
          <a:lstStyle/>
          <a:p>
            <a:r>
              <a:rPr lang="en-US" sz="2000" b="1" dirty="0">
                <a:solidFill>
                  <a:srgbClr val="FF0000"/>
                </a:solidFill>
                <a:latin typeface="Gill Sans"/>
              </a:rPr>
              <a:t>Methotrexate </a:t>
            </a:r>
          </a:p>
          <a:p>
            <a:r>
              <a:rPr lang="en-US" dirty="0">
                <a:solidFill>
                  <a:srgbClr val="000000"/>
                </a:solidFill>
              </a:rPr>
              <a:t>It is advised that potent immunosuppressant agents such as methotrexate are reserved </a:t>
            </a:r>
            <a:r>
              <a:rPr lang="en-US" b="1" dirty="0">
                <a:solidFill>
                  <a:srgbClr val="0033CC"/>
                </a:solidFill>
              </a:rPr>
              <a:t>for patients with refractory disease</a:t>
            </a:r>
          </a:p>
          <a:p>
            <a:r>
              <a:rPr lang="en-US" dirty="0">
                <a:solidFill>
                  <a:srgbClr val="000000"/>
                </a:solidFill>
                <a:latin typeface="Times New Roman PSMT"/>
              </a:rPr>
              <a:t>In a Mayo Clinic study, only two patients were reported to have received methotrexate treatment, but both achieved DS as defined by no further progression of clinical features of the disease</a:t>
            </a:r>
            <a:endParaRPr lang="en-US" dirty="0">
              <a:solidFill>
                <a:srgbClr val="000000"/>
              </a:solidFill>
            </a:endParaRPr>
          </a:p>
          <a:p>
            <a:r>
              <a:rPr lang="en-US" dirty="0">
                <a:solidFill>
                  <a:srgbClr val="000000"/>
                </a:solidFill>
                <a:latin typeface="Times New Roman PSMT"/>
              </a:rPr>
              <a:t>MTX is associated with a variety of ASE including hepatotoxicity, nephrotoxicity, gastrointestinal disorders, pneumonitis, hematologic disorders, dermatitis and infections, as well as being category X during pregnancy.</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18519234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b="1" dirty="0" err="1">
                <a:solidFill>
                  <a:srgbClr val="FF0000"/>
                </a:solidFill>
                <a:latin typeface="Gill Sans"/>
              </a:rPr>
              <a:t>Mycophenolate</a:t>
            </a:r>
            <a:r>
              <a:rPr lang="en-US" sz="2000" b="1" dirty="0">
                <a:solidFill>
                  <a:srgbClr val="FF0000"/>
                </a:solidFill>
                <a:latin typeface="Gill Sans"/>
              </a:rPr>
              <a:t> </a:t>
            </a:r>
            <a:r>
              <a:rPr lang="en-US" sz="2000" b="1" dirty="0" err="1">
                <a:solidFill>
                  <a:srgbClr val="FF0000"/>
                </a:solidFill>
                <a:latin typeface="Gill Sans"/>
              </a:rPr>
              <a:t>Mofetil</a:t>
            </a:r>
            <a:r>
              <a:rPr lang="en-US" sz="2000" b="1" dirty="0">
                <a:solidFill>
                  <a:srgbClr val="FF0000"/>
                </a:solidFill>
                <a:latin typeface="Gill Sans"/>
              </a:rPr>
              <a:t> </a:t>
            </a:r>
          </a:p>
          <a:p>
            <a:r>
              <a:rPr lang="en-US" dirty="0">
                <a:solidFill>
                  <a:srgbClr val="000000"/>
                </a:solidFill>
              </a:rPr>
              <a:t>few studies reporting on the use of MMF </a:t>
            </a:r>
          </a:p>
          <a:p>
            <a:r>
              <a:rPr lang="en-US" dirty="0">
                <a:solidFill>
                  <a:srgbClr val="000000"/>
                </a:solidFill>
              </a:rPr>
              <a:t>Ho and Shapiro found that MMF use resulted in improvement in 60% (3/5) of patients</a:t>
            </a:r>
          </a:p>
          <a:p>
            <a:r>
              <a:rPr lang="en-US" dirty="0">
                <a:solidFill>
                  <a:srgbClr val="000000"/>
                </a:solidFill>
              </a:rPr>
              <a:t>In a Mayo Clinic retrospective review, out of eight patients who were treated with MMF for FFA, five achieved disease stabilization, while three experienced UDP.</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19048667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latin typeface="Gill Sans"/>
              </a:rPr>
              <a:t>Oral Prednisone </a:t>
            </a:r>
          </a:p>
          <a:p>
            <a:r>
              <a:rPr lang="en-US" dirty="0" err="1">
                <a:solidFill>
                  <a:srgbClr val="000000"/>
                </a:solidFill>
              </a:rPr>
              <a:t>Kossard</a:t>
            </a:r>
            <a:r>
              <a:rPr lang="en-US" dirty="0">
                <a:solidFill>
                  <a:srgbClr val="000000"/>
                </a:solidFill>
              </a:rPr>
              <a:t> and colleagues reported that in patients </a:t>
            </a:r>
            <a:r>
              <a:rPr lang="en-US" b="1" dirty="0">
                <a:solidFill>
                  <a:srgbClr val="004F6D"/>
                </a:solidFill>
              </a:rPr>
              <a:t>with rapidly progressive hair loss from FFA,</a:t>
            </a:r>
            <a:r>
              <a:rPr lang="en-US" dirty="0">
                <a:solidFill>
                  <a:srgbClr val="000000"/>
                </a:solidFill>
              </a:rPr>
              <a:t> oral prednisone 25 to 50 mg per day slowed rapid hair loss stop in half (2/4) of cases </a:t>
            </a:r>
          </a:p>
          <a:p>
            <a:r>
              <a:rPr lang="en-US" dirty="0">
                <a:solidFill>
                  <a:srgbClr val="000000"/>
                </a:solidFill>
              </a:rPr>
              <a:t>Ho and Shapiro suggested that patients with rapidly progressive FFA can </a:t>
            </a:r>
            <a:r>
              <a:rPr lang="en-US" sz="2000" dirty="0">
                <a:solidFill>
                  <a:srgbClr val="004F6D"/>
                </a:solidFill>
              </a:rPr>
              <a:t>be treated with oral prednisone 40 mg per day for 1 week, with a taper by 5 mg per week for 8 weeks, followed by the initiation of maintenance therapy</a:t>
            </a:r>
            <a:endParaRPr lang="en-US" sz="2000" b="1" dirty="0">
              <a:solidFill>
                <a:srgbClr val="004F6D"/>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8270866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a:xfrm>
            <a:off x="818712" y="2222287"/>
            <a:ext cx="10778032" cy="3636511"/>
          </a:xfrm>
        </p:spPr>
        <p:txBody>
          <a:bodyPr/>
          <a:lstStyle/>
          <a:p>
            <a:pPr algn="just"/>
            <a:r>
              <a:rPr lang="en-US" dirty="0">
                <a:solidFill>
                  <a:schemeClr val="tx2">
                    <a:lumMod val="50000"/>
                  </a:schemeClr>
                </a:solidFill>
              </a:rPr>
              <a:t>Much more common in </a:t>
            </a:r>
            <a:r>
              <a:rPr lang="en-US" b="1" i="1" dirty="0">
                <a:solidFill>
                  <a:srgbClr val="005272"/>
                </a:solidFill>
              </a:rPr>
              <a:t>postmenopausal females.</a:t>
            </a:r>
          </a:p>
          <a:p>
            <a:pPr algn="just"/>
            <a:r>
              <a:rPr lang="en-US" dirty="0">
                <a:solidFill>
                  <a:schemeClr val="tx2">
                    <a:lumMod val="50000"/>
                  </a:schemeClr>
                </a:solidFill>
              </a:rPr>
              <a:t>More frequently in </a:t>
            </a:r>
            <a:r>
              <a:rPr lang="en-US" b="1" i="1" dirty="0">
                <a:solidFill>
                  <a:srgbClr val="005272"/>
                </a:solidFill>
              </a:rPr>
              <a:t>Caucasian</a:t>
            </a:r>
            <a:r>
              <a:rPr lang="en-US" dirty="0">
                <a:solidFill>
                  <a:schemeClr val="tx2">
                    <a:lumMod val="50000"/>
                  </a:schemeClr>
                </a:solidFill>
              </a:rPr>
              <a:t> patients.</a:t>
            </a:r>
          </a:p>
          <a:p>
            <a:pPr algn="just"/>
            <a:r>
              <a:rPr lang="en-US" dirty="0">
                <a:solidFill>
                  <a:schemeClr val="tx2">
                    <a:lumMod val="50000"/>
                  </a:schemeClr>
                </a:solidFill>
              </a:rPr>
              <a:t>probably previously misdiagnosed as </a:t>
            </a:r>
            <a:r>
              <a:rPr lang="en-US" i="1" dirty="0">
                <a:solidFill>
                  <a:schemeClr val="tx2">
                    <a:lumMod val="50000"/>
                  </a:schemeClr>
                </a:solidFill>
              </a:rPr>
              <a:t>traction alopecia, androgenetic alopecia, or alopecia areata.</a:t>
            </a:r>
          </a:p>
          <a:p>
            <a:pPr algn="just"/>
            <a:r>
              <a:rPr lang="en-US" dirty="0">
                <a:solidFill>
                  <a:schemeClr val="tx2">
                    <a:lumMod val="50000"/>
                  </a:schemeClr>
                </a:solidFill>
              </a:rPr>
              <a:t>The </a:t>
            </a:r>
            <a:r>
              <a:rPr lang="en-US" b="1" dirty="0" err="1">
                <a:solidFill>
                  <a:schemeClr val="tx2">
                    <a:lumMod val="50000"/>
                  </a:schemeClr>
                </a:solidFill>
              </a:rPr>
              <a:t>infundibulo</a:t>
            </a:r>
            <a:r>
              <a:rPr lang="en-US" b="1" dirty="0">
                <a:solidFill>
                  <a:schemeClr val="tx2">
                    <a:lumMod val="50000"/>
                  </a:schemeClr>
                </a:solidFill>
              </a:rPr>
              <a:t>-isthmic (bulge) region </a:t>
            </a:r>
            <a:r>
              <a:rPr lang="en-US" dirty="0">
                <a:solidFill>
                  <a:schemeClr val="tx2">
                    <a:lumMod val="50000"/>
                  </a:schemeClr>
                </a:solidFill>
              </a:rPr>
              <a:t>of the hair follicle is attacked by an immune-mediated inflammatory infiltrate, characterized by a prevalence of CD8+ T lymphocytes. </a:t>
            </a:r>
          </a:p>
          <a:p>
            <a:pPr algn="just"/>
            <a:r>
              <a:rPr lang="en-US" dirty="0">
                <a:solidFill>
                  <a:schemeClr val="tx2">
                    <a:lumMod val="50000"/>
                  </a:schemeClr>
                </a:solidFill>
              </a:rPr>
              <a:t>Loss of the </a:t>
            </a:r>
            <a:r>
              <a:rPr lang="en-US" b="1" dirty="0">
                <a:solidFill>
                  <a:schemeClr val="tx2">
                    <a:lumMod val="50000"/>
                  </a:schemeClr>
                </a:solidFill>
              </a:rPr>
              <a:t>follicular immune privilege</a:t>
            </a:r>
            <a:r>
              <a:rPr lang="en-US" dirty="0">
                <a:solidFill>
                  <a:schemeClr val="tx2">
                    <a:lumMod val="50000"/>
                  </a:schemeClr>
                </a:solidFill>
              </a:rPr>
              <a:t>, and a peroxisome proliferator activated receptor </a:t>
            </a:r>
            <a:r>
              <a:rPr lang="en-US" b="1" dirty="0">
                <a:solidFill>
                  <a:schemeClr val="tx2">
                    <a:lumMod val="50000"/>
                  </a:schemeClr>
                </a:solidFill>
              </a:rPr>
              <a:t>(PPAR)-γ deficiency </a:t>
            </a:r>
            <a:r>
              <a:rPr lang="en-US" dirty="0">
                <a:solidFill>
                  <a:schemeClr val="tx2">
                    <a:lumMod val="50000"/>
                  </a:schemeClr>
                </a:solidFill>
              </a:rPr>
              <a:t>might enable the inflammatory process to attack the stem cells in the bulge region and permanently destroy them.</a:t>
            </a: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2400914B-474B-47B0-B14B-71721D607A38}" type="datetime1">
              <a:rPr lang="en-US" smtClean="0"/>
              <a:t>2/1/2021</a:t>
            </a:fld>
            <a:endParaRPr lang="en-US"/>
          </a:p>
        </p:txBody>
      </p:sp>
    </p:spTree>
    <p:extLst>
      <p:ext uri="{BB962C8B-B14F-4D97-AF65-F5344CB8AC3E}">
        <p14:creationId xmlns:p14="http://schemas.microsoft.com/office/powerpoint/2010/main" val="11646245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Systemic Therapies </a:t>
            </a:r>
            <a:r>
              <a:rPr lang="en-US" b="0" dirty="0"/>
              <a:t/>
            </a:r>
            <a:br>
              <a:rPr lang="en-US" b="0" dirty="0"/>
            </a:br>
            <a:r>
              <a:rPr lang="en-US" b="0" dirty="0"/>
              <a:t>Oral </a:t>
            </a:r>
            <a:r>
              <a:rPr lang="en-US" b="0" dirty="0" err="1"/>
              <a:t>Retinoids</a:t>
            </a:r>
            <a:r>
              <a:rPr lang="en-US" b="0" dirty="0"/>
              <a:t> </a:t>
            </a:r>
            <a:endParaRPr lang="en-US" dirty="0"/>
          </a:p>
        </p:txBody>
      </p:sp>
      <p:sp>
        <p:nvSpPr>
          <p:cNvPr id="3" name="Content Placeholder 2"/>
          <p:cNvSpPr>
            <a:spLocks noGrp="1"/>
          </p:cNvSpPr>
          <p:nvPr>
            <p:ph idx="1"/>
          </p:nvPr>
        </p:nvSpPr>
        <p:spPr/>
        <p:txBody>
          <a:bodyPr/>
          <a:lstStyle/>
          <a:p>
            <a:r>
              <a:rPr lang="en-US" dirty="0">
                <a:solidFill>
                  <a:srgbClr val="000000"/>
                </a:solidFill>
              </a:rPr>
              <a:t>patients who are treated with systemic </a:t>
            </a:r>
            <a:r>
              <a:rPr lang="en-US" dirty="0" err="1">
                <a:solidFill>
                  <a:srgbClr val="000000"/>
                </a:solidFill>
              </a:rPr>
              <a:t>retinoids</a:t>
            </a:r>
            <a:r>
              <a:rPr lang="en-US" dirty="0">
                <a:solidFill>
                  <a:srgbClr val="000000"/>
                </a:solidFill>
              </a:rPr>
              <a:t> as monotherapy </a:t>
            </a:r>
            <a:r>
              <a:rPr lang="en-US" b="1" dirty="0">
                <a:solidFill>
                  <a:schemeClr val="accent1">
                    <a:lumMod val="60000"/>
                    <a:lumOff val="40000"/>
                  </a:schemeClr>
                </a:solidFill>
              </a:rPr>
              <a:t>show higher rates of DS than the patients who were treated with finasteride</a:t>
            </a:r>
          </a:p>
          <a:p>
            <a:r>
              <a:rPr lang="en-US" dirty="0">
                <a:solidFill>
                  <a:srgbClr val="000000"/>
                </a:solidFill>
              </a:rPr>
              <a:t>In a review of 26 patients with FFA, </a:t>
            </a:r>
            <a:r>
              <a:rPr lang="en-US" dirty="0" err="1">
                <a:solidFill>
                  <a:srgbClr val="000000"/>
                </a:solidFill>
              </a:rPr>
              <a:t>Babahoseini</a:t>
            </a:r>
            <a:r>
              <a:rPr lang="en-US" dirty="0">
                <a:solidFill>
                  <a:srgbClr val="000000"/>
                </a:solidFill>
              </a:rPr>
              <a:t> and colleagues reported that systemic </a:t>
            </a:r>
            <a:r>
              <a:rPr lang="en-US" dirty="0" err="1">
                <a:solidFill>
                  <a:srgbClr val="000000"/>
                </a:solidFill>
              </a:rPr>
              <a:t>retinoids</a:t>
            </a:r>
            <a:r>
              <a:rPr lang="en-US" dirty="0">
                <a:solidFill>
                  <a:srgbClr val="000000"/>
                </a:solidFill>
              </a:rPr>
              <a:t> (isotretinoin) in combination with 5-alpha reductase inhibitors were the most effective therapeutic options for FFA patients </a:t>
            </a:r>
          </a:p>
          <a:p>
            <a:r>
              <a:rPr lang="en-US" dirty="0">
                <a:solidFill>
                  <a:srgbClr val="000000"/>
                </a:solidFill>
              </a:rPr>
              <a:t>Systemic </a:t>
            </a:r>
            <a:r>
              <a:rPr lang="en-US" dirty="0" err="1">
                <a:solidFill>
                  <a:srgbClr val="000000"/>
                </a:solidFill>
              </a:rPr>
              <a:t>retinoids</a:t>
            </a:r>
            <a:r>
              <a:rPr lang="en-US" dirty="0">
                <a:solidFill>
                  <a:srgbClr val="000000"/>
                </a:solidFill>
              </a:rPr>
              <a:t> do have an ASE profile that must be considered, including adverse reproductive, neurological, and cutaneous effects, as well as being category X during pregnancy due to known teratogenicity</a:t>
            </a:r>
            <a:endParaRPr lang="en-US" dirty="0"/>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0763353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latin typeface="Gill Sans"/>
              </a:rPr>
              <a:t>Naltrexone</a:t>
            </a:r>
            <a:r>
              <a:rPr lang="en-US" dirty="0">
                <a:solidFill>
                  <a:srgbClr val="000000"/>
                </a:solidFill>
                <a:latin typeface="Gill Sans"/>
              </a:rPr>
              <a:t> </a:t>
            </a:r>
          </a:p>
          <a:p>
            <a:r>
              <a:rPr lang="en-US" dirty="0">
                <a:solidFill>
                  <a:srgbClr val="000000"/>
                </a:solidFill>
                <a:latin typeface="Times New Roman PSMT"/>
              </a:rPr>
              <a:t>a non-selective antagonist of opioid receptors that, is thought to have immunomodulatory effects and has been suggested for use in autoimmune disorders</a:t>
            </a:r>
          </a:p>
          <a:p>
            <a:r>
              <a:rPr lang="en-US" b="1" dirty="0">
                <a:solidFill>
                  <a:srgbClr val="000000"/>
                </a:solidFill>
              </a:rPr>
              <a:t>a possible treatment option for scarring </a:t>
            </a:r>
            <a:r>
              <a:rPr lang="en-US" b="1" dirty="0" err="1">
                <a:solidFill>
                  <a:srgbClr val="000000"/>
                </a:solidFill>
              </a:rPr>
              <a:t>alopecias</a:t>
            </a:r>
            <a:r>
              <a:rPr lang="en-US" b="1" dirty="0">
                <a:solidFill>
                  <a:srgbClr val="000000"/>
                </a:solidFill>
              </a:rPr>
              <a:t> </a:t>
            </a:r>
          </a:p>
          <a:p>
            <a:r>
              <a:rPr lang="en-US" dirty="0">
                <a:solidFill>
                  <a:srgbClr val="000000"/>
                </a:solidFill>
              </a:rPr>
              <a:t>To date, only one case report describes the use of low-dose naltrexone, 3 mg per day, in combination with pioglitazone 15 mg per day, to successfully treat a patient with LPP</a:t>
            </a:r>
            <a:endParaRPr lang="en-US" dirty="0"/>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18145067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latin typeface="Gill Sans"/>
              </a:rPr>
              <a:t>Oral </a:t>
            </a:r>
            <a:r>
              <a:rPr lang="en-US" b="1" dirty="0" err="1">
                <a:solidFill>
                  <a:srgbClr val="FF0000"/>
                </a:solidFill>
                <a:latin typeface="Gill Sans"/>
              </a:rPr>
              <a:t>Minoxidil</a:t>
            </a:r>
            <a:r>
              <a:rPr lang="en-US" b="1" dirty="0">
                <a:solidFill>
                  <a:srgbClr val="FF0000"/>
                </a:solidFill>
                <a:latin typeface="Gill Sans"/>
              </a:rPr>
              <a:t> </a:t>
            </a:r>
          </a:p>
          <a:p>
            <a:r>
              <a:rPr lang="en-US" dirty="0">
                <a:solidFill>
                  <a:srgbClr val="000000"/>
                </a:solidFill>
                <a:latin typeface="Times New Roman PSMT"/>
              </a:rPr>
              <a:t>low-dose oral </a:t>
            </a:r>
            <a:r>
              <a:rPr lang="en-US" dirty="0" err="1">
                <a:solidFill>
                  <a:srgbClr val="000000"/>
                </a:solidFill>
                <a:latin typeface="Times New Roman PSMT"/>
              </a:rPr>
              <a:t>minoxidil</a:t>
            </a:r>
            <a:r>
              <a:rPr lang="en-US" dirty="0">
                <a:solidFill>
                  <a:srgbClr val="000000"/>
                </a:solidFill>
                <a:latin typeface="Times New Roman PSMT"/>
              </a:rPr>
              <a:t> (0.25–1.25 mg/d) and low-dose sublingual </a:t>
            </a:r>
            <a:r>
              <a:rPr lang="en-US" dirty="0" err="1">
                <a:solidFill>
                  <a:srgbClr val="000000"/>
                </a:solidFill>
                <a:latin typeface="Times New Roman PSMT"/>
              </a:rPr>
              <a:t>minoxidil</a:t>
            </a:r>
            <a:r>
              <a:rPr lang="en-US" dirty="0">
                <a:solidFill>
                  <a:srgbClr val="000000"/>
                </a:solidFill>
                <a:latin typeface="Times New Roman PSMT"/>
              </a:rPr>
              <a:t> in the treatment of LPP and other </a:t>
            </a:r>
            <a:r>
              <a:rPr lang="en-US" dirty="0" err="1">
                <a:solidFill>
                  <a:srgbClr val="000000"/>
                </a:solidFill>
                <a:latin typeface="Times New Roman PSMT"/>
              </a:rPr>
              <a:t>alopecias</a:t>
            </a:r>
            <a:r>
              <a:rPr lang="en-US" dirty="0">
                <a:solidFill>
                  <a:srgbClr val="000000"/>
                </a:solidFill>
                <a:latin typeface="Times New Roman PSMT"/>
              </a:rPr>
              <a:t> including </a:t>
            </a:r>
            <a:r>
              <a:rPr lang="en-US" sz="2000" b="1" i="1" dirty="0">
                <a:solidFill>
                  <a:srgbClr val="0033CC"/>
                </a:solidFill>
                <a:latin typeface="Times New Roman PSMT"/>
              </a:rPr>
              <a:t>androgenetic alopecia, chronic telogen effluvium, and </a:t>
            </a:r>
            <a:r>
              <a:rPr lang="en-US" sz="2000" b="1" i="1" dirty="0" err="1">
                <a:solidFill>
                  <a:srgbClr val="0033CC"/>
                </a:solidFill>
                <a:latin typeface="Times New Roman PSMT"/>
              </a:rPr>
              <a:t>monilethrix</a:t>
            </a:r>
            <a:r>
              <a:rPr lang="en-US" sz="2000" b="1" i="1" dirty="0">
                <a:solidFill>
                  <a:srgbClr val="0033CC"/>
                </a:solidFill>
                <a:latin typeface="Times New Roman PSMT"/>
              </a:rPr>
              <a:t>, </a:t>
            </a:r>
            <a:r>
              <a:rPr lang="en-US" dirty="0">
                <a:solidFill>
                  <a:srgbClr val="000000"/>
                </a:solidFill>
                <a:latin typeface="Times New Roman PSMT"/>
              </a:rPr>
              <a:t>with promising results shown including increased hair thickness in LPP</a:t>
            </a:r>
          </a:p>
          <a:p>
            <a:r>
              <a:rPr lang="en-US" dirty="0">
                <a:solidFill>
                  <a:srgbClr val="000000"/>
                </a:solidFill>
                <a:latin typeface="Times New Roman PSMT"/>
              </a:rPr>
              <a:t>a potential consideration for adjunctive therapy, particularly if the FFA is unmasking androgenetic alopecia. </a:t>
            </a:r>
            <a:endParaRPr lang="en-US" b="1" dirty="0">
              <a:solidFill>
                <a:srgbClr val="FF0000"/>
              </a:solidFill>
            </a:endParaRP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31884381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Platelet-Rich Plasma </a:t>
            </a:r>
            <a:endParaRPr lang="en-US" dirty="0"/>
          </a:p>
        </p:txBody>
      </p:sp>
      <p:sp>
        <p:nvSpPr>
          <p:cNvPr id="3" name="Content Placeholder 2"/>
          <p:cNvSpPr>
            <a:spLocks noGrp="1"/>
          </p:cNvSpPr>
          <p:nvPr>
            <p:ph idx="1"/>
          </p:nvPr>
        </p:nvSpPr>
        <p:spPr/>
        <p:txBody>
          <a:bodyPr>
            <a:normAutofit/>
          </a:bodyPr>
          <a:lstStyle/>
          <a:p>
            <a:r>
              <a:rPr lang="en-US" sz="2000" dirty="0">
                <a:solidFill>
                  <a:srgbClr val="000000"/>
                </a:solidFill>
              </a:rPr>
              <a:t>increased attention in the dermatologic fields of </a:t>
            </a:r>
            <a:r>
              <a:rPr lang="en-US" sz="2000" b="1" dirty="0">
                <a:solidFill>
                  <a:schemeClr val="accent1">
                    <a:lumMod val="60000"/>
                    <a:lumOff val="40000"/>
                  </a:schemeClr>
                </a:solidFill>
              </a:rPr>
              <a:t>hair loss, cosmetic dermatology, and wound healing</a:t>
            </a:r>
          </a:p>
          <a:p>
            <a:r>
              <a:rPr lang="en-US" sz="2000" dirty="0">
                <a:solidFill>
                  <a:srgbClr val="000000"/>
                </a:solidFill>
              </a:rPr>
              <a:t>there is some growing evidence to suggest that PRP may be beneficial when utilized as part of combination therapy </a:t>
            </a:r>
            <a:r>
              <a:rPr lang="en-US" sz="2000" b="1" dirty="0">
                <a:solidFill>
                  <a:schemeClr val="accent1">
                    <a:lumMod val="60000"/>
                    <a:lumOff val="40000"/>
                  </a:schemeClr>
                </a:solidFill>
              </a:rPr>
              <a:t>for androgenetic alopecia treatment</a:t>
            </a:r>
          </a:p>
          <a:p>
            <a:r>
              <a:rPr lang="en-US" sz="2000" dirty="0">
                <a:solidFill>
                  <a:srgbClr val="000000"/>
                </a:solidFill>
              </a:rPr>
              <a:t>we recommend using </a:t>
            </a:r>
            <a:r>
              <a:rPr lang="en-US" sz="2000" b="1" dirty="0">
                <a:solidFill>
                  <a:schemeClr val="accent1">
                    <a:lumMod val="60000"/>
                    <a:lumOff val="40000"/>
                  </a:schemeClr>
                </a:solidFill>
              </a:rPr>
              <a:t>either three treatments, each separated by month duration and then annual or every 6-month follow-up treatment</a:t>
            </a:r>
            <a:r>
              <a:rPr lang="en-US" sz="2000" dirty="0">
                <a:solidFill>
                  <a:srgbClr val="000000"/>
                </a:solidFill>
              </a:rPr>
              <a:t>, or starting ongoing monthly therapies and reevaluating efficacy every 6 months. </a:t>
            </a:r>
            <a:endParaRPr lang="en-US" sz="2000" dirty="0"/>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38935399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Low-Level Lasers </a:t>
            </a:r>
            <a:r>
              <a:rPr lang="en-US" b="0" dirty="0"/>
              <a:t/>
            </a:r>
            <a:br>
              <a:rPr lang="en-US" b="0" dirty="0"/>
            </a:br>
            <a:r>
              <a:rPr lang="en-US" b="0" dirty="0"/>
              <a:t>Excimer Laser </a:t>
            </a:r>
            <a:endParaRPr lang="en-US" dirty="0"/>
          </a:p>
        </p:txBody>
      </p:sp>
      <p:sp>
        <p:nvSpPr>
          <p:cNvPr id="3" name="Content Placeholder 2"/>
          <p:cNvSpPr>
            <a:spLocks noGrp="1"/>
          </p:cNvSpPr>
          <p:nvPr>
            <p:ph idx="1"/>
          </p:nvPr>
        </p:nvSpPr>
        <p:spPr/>
        <p:txBody>
          <a:bodyPr/>
          <a:lstStyle/>
          <a:p>
            <a:r>
              <a:rPr lang="en-US" dirty="0">
                <a:solidFill>
                  <a:srgbClr val="000000"/>
                </a:solidFill>
              </a:rPr>
              <a:t>Excimer laser, via delivery of 308 nm of ultraviolet-B light, has been utilized as a means of treatment for a number of dermatologic disorders including LPP, alopecia areata, psoriasis, and vitiligo.</a:t>
            </a:r>
          </a:p>
          <a:p>
            <a:r>
              <a:rPr lang="en-US" dirty="0">
                <a:solidFill>
                  <a:srgbClr val="000000"/>
                </a:solidFill>
              </a:rPr>
              <a:t>modulation of T-cells and cytokines.</a:t>
            </a:r>
            <a:endParaRPr lang="en-US" sz="800" dirty="0">
              <a:solidFill>
                <a:srgbClr val="000000"/>
              </a:solidFill>
            </a:endParaRPr>
          </a:p>
          <a:p>
            <a:r>
              <a:rPr lang="en-US" dirty="0">
                <a:solidFill>
                  <a:srgbClr val="000000"/>
                </a:solidFill>
              </a:rPr>
              <a:t>Zhang and colleagues noted that excimer laser therapy was one of the most efficacious at limiting hair loss, as well as </a:t>
            </a:r>
            <a:r>
              <a:rPr lang="en-US" dirty="0" err="1">
                <a:solidFill>
                  <a:srgbClr val="000000"/>
                </a:solidFill>
              </a:rPr>
              <a:t>intralesional</a:t>
            </a:r>
            <a:r>
              <a:rPr lang="en-US" dirty="0">
                <a:solidFill>
                  <a:srgbClr val="000000"/>
                </a:solidFill>
              </a:rPr>
              <a:t> and </a:t>
            </a:r>
            <a:r>
              <a:rPr lang="en-US" dirty="0" err="1">
                <a:solidFill>
                  <a:srgbClr val="000000"/>
                </a:solidFill>
              </a:rPr>
              <a:t>tCS</a:t>
            </a:r>
            <a:r>
              <a:rPr lang="en-US" dirty="0">
                <a:solidFill>
                  <a:srgbClr val="000000"/>
                </a:solidFill>
              </a:rPr>
              <a:t>, </a:t>
            </a:r>
            <a:r>
              <a:rPr lang="en-US" dirty="0" err="1">
                <a:solidFill>
                  <a:srgbClr val="000000"/>
                </a:solidFill>
              </a:rPr>
              <a:t>tCI</a:t>
            </a:r>
            <a:r>
              <a:rPr lang="en-US" dirty="0">
                <a:solidFill>
                  <a:srgbClr val="000000"/>
                </a:solidFill>
              </a:rPr>
              <a:t>, and oral </a:t>
            </a:r>
            <a:r>
              <a:rPr lang="en-US" dirty="0" err="1">
                <a:solidFill>
                  <a:srgbClr val="000000"/>
                </a:solidFill>
              </a:rPr>
              <a:t>hydroxychloroquine</a:t>
            </a:r>
            <a:endParaRPr lang="en-US" dirty="0">
              <a:solidFill>
                <a:srgbClr val="000000"/>
              </a:solidFill>
            </a:endParaRPr>
          </a:p>
          <a:p>
            <a:r>
              <a:rPr lang="en-US" dirty="0">
                <a:solidFill>
                  <a:srgbClr val="000000"/>
                </a:solidFill>
              </a:rPr>
              <a:t>Similarly, </a:t>
            </a:r>
            <a:r>
              <a:rPr lang="en-US" dirty="0" err="1">
                <a:solidFill>
                  <a:srgbClr val="000000"/>
                </a:solidFill>
              </a:rPr>
              <a:t>Fertig</a:t>
            </a:r>
            <a:r>
              <a:rPr lang="en-US" dirty="0">
                <a:solidFill>
                  <a:srgbClr val="000000"/>
                </a:solidFill>
              </a:rPr>
              <a:t> and </a:t>
            </a:r>
            <a:r>
              <a:rPr lang="en-US" dirty="0" err="1">
                <a:solidFill>
                  <a:srgbClr val="000000"/>
                </a:solidFill>
              </a:rPr>
              <a:t>Tosti</a:t>
            </a:r>
            <a:r>
              <a:rPr lang="en-US" dirty="0">
                <a:solidFill>
                  <a:srgbClr val="000000"/>
                </a:solidFill>
              </a:rPr>
              <a:t> also included excimer laser treatment as one of the methods </a:t>
            </a:r>
          </a:p>
          <a:p>
            <a:r>
              <a:rPr lang="en-US" dirty="0">
                <a:solidFill>
                  <a:srgbClr val="000000"/>
                </a:solidFill>
              </a:rPr>
              <a:t>resulting in the best clinical response in their large FFA practice, in conjunction with oral </a:t>
            </a:r>
            <a:r>
              <a:rPr lang="en-US" dirty="0" err="1">
                <a:solidFill>
                  <a:srgbClr val="000000"/>
                </a:solidFill>
              </a:rPr>
              <a:t>hydroxychloroquine</a:t>
            </a:r>
            <a:r>
              <a:rPr lang="en-US" dirty="0">
                <a:solidFill>
                  <a:srgbClr val="000000"/>
                </a:solidFill>
              </a:rPr>
              <a:t>, finasteride, and </a:t>
            </a:r>
            <a:r>
              <a:rPr lang="en-US" dirty="0" err="1">
                <a:solidFill>
                  <a:srgbClr val="000000"/>
                </a:solidFill>
              </a:rPr>
              <a:t>tCI</a:t>
            </a:r>
            <a:endParaRPr lang="en-US" dirty="0"/>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10354870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Hair Transplantation</a:t>
            </a:r>
          </a:p>
        </p:txBody>
      </p:sp>
      <p:sp>
        <p:nvSpPr>
          <p:cNvPr id="3" name="Content Placeholder 2"/>
          <p:cNvSpPr>
            <a:spLocks noGrp="1"/>
          </p:cNvSpPr>
          <p:nvPr>
            <p:ph idx="1"/>
          </p:nvPr>
        </p:nvSpPr>
        <p:spPr/>
        <p:txBody>
          <a:bodyPr/>
          <a:lstStyle/>
          <a:p>
            <a:r>
              <a:rPr lang="en-US" dirty="0">
                <a:solidFill>
                  <a:srgbClr val="000000"/>
                </a:solidFill>
              </a:rPr>
              <a:t>Unfortunately in patients with FFA, trauma from the transplantation </a:t>
            </a:r>
            <a:r>
              <a:rPr lang="en-US" b="1" dirty="0">
                <a:solidFill>
                  <a:srgbClr val="000000"/>
                </a:solidFill>
              </a:rPr>
              <a:t>process may aggravate hair loss in some cases</a:t>
            </a:r>
          </a:p>
          <a:p>
            <a:r>
              <a:rPr lang="en-US" dirty="0">
                <a:solidFill>
                  <a:srgbClr val="000000"/>
                </a:solidFill>
              </a:rPr>
              <a:t>In the largest study to date, </a:t>
            </a:r>
            <a:r>
              <a:rPr lang="en-US" dirty="0" err="1">
                <a:solidFill>
                  <a:srgbClr val="000000"/>
                </a:solidFill>
              </a:rPr>
              <a:t>Vañó-Galván</a:t>
            </a:r>
            <a:r>
              <a:rPr lang="en-US" dirty="0">
                <a:solidFill>
                  <a:srgbClr val="000000"/>
                </a:solidFill>
              </a:rPr>
              <a:t> and colleagues reviewed 51 patients with FFA who underwent hair transplant utilizing the strip technique in 86% and the follicular unit extraction technique in 14</a:t>
            </a:r>
            <a:r>
              <a:rPr lang="en-US" sz="2000" dirty="0">
                <a:solidFill>
                  <a:schemeClr val="accent1">
                    <a:lumMod val="60000"/>
                    <a:lumOff val="40000"/>
                  </a:schemeClr>
                </a:solidFill>
              </a:rPr>
              <a:t>%. After 1 year, the mean graft survival rate was 87%; after 5 years, the mean graft survival rate was 41%.</a:t>
            </a:r>
          </a:p>
          <a:p>
            <a:r>
              <a:rPr lang="en-US" dirty="0">
                <a:solidFill>
                  <a:srgbClr val="000000"/>
                </a:solidFill>
              </a:rPr>
              <a:t>the result of hair transplantation in patients with FFA </a:t>
            </a:r>
            <a:r>
              <a:rPr lang="en-US" sz="2000" b="1" dirty="0">
                <a:solidFill>
                  <a:srgbClr val="000000"/>
                </a:solidFill>
              </a:rPr>
              <a:t>is temporary.</a:t>
            </a:r>
          </a:p>
          <a:p>
            <a:r>
              <a:rPr lang="en-US" dirty="0">
                <a:solidFill>
                  <a:srgbClr val="000000"/>
                </a:solidFill>
              </a:rPr>
              <a:t>Ho and Shapiro described that hair transplantation usually results in positive effects in the period immediately after the procedure; </a:t>
            </a:r>
            <a:r>
              <a:rPr lang="en-US" b="1" dirty="0">
                <a:solidFill>
                  <a:schemeClr val="accent1">
                    <a:lumMod val="60000"/>
                    <a:lumOff val="40000"/>
                  </a:schemeClr>
                </a:solidFill>
              </a:rPr>
              <a:t>only 33% of patients had lasting results at 2 years post-transplant</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93230063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038662" y="914400"/>
            <a:ext cx="7295964" cy="5651292"/>
          </a:xfrm>
          <a:prstGeom prst="rect">
            <a:avLst/>
          </a:prstGeom>
        </p:spPr>
      </p:pic>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4404986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678898" y="447188"/>
            <a:ext cx="8709286" cy="5412275"/>
          </a:xfrm>
          <a:prstGeom prst="rect">
            <a:avLst/>
          </a:prstGeom>
        </p:spPr>
      </p:pic>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a:xfrm>
            <a:off x="451514" y="5859463"/>
            <a:ext cx="11740486" cy="929273"/>
          </a:xfrm>
        </p:spPr>
        <p:txBody>
          <a:bodyPr/>
          <a:lstStyle/>
          <a:p>
            <a:endParaRPr lang="en-US" sz="1000" dirty="0">
              <a:solidFill>
                <a:srgbClr val="000000"/>
              </a:solidFill>
              <a:latin typeface="Musee"/>
            </a:endParaRPr>
          </a:p>
          <a:p>
            <a:endParaRPr lang="en-US" sz="1000" dirty="0">
              <a:solidFill>
                <a:srgbClr val="000000"/>
              </a:solidFill>
              <a:latin typeface="Musee"/>
            </a:endParaRPr>
          </a:p>
          <a:p>
            <a:endParaRPr lang="en-US" sz="1000" dirty="0">
              <a:solidFill>
                <a:srgbClr val="000000"/>
              </a:solidFill>
              <a:latin typeface="Musee"/>
            </a:endParaRPr>
          </a:p>
          <a:p>
            <a:endParaRPr lang="en-US" sz="1000" dirty="0">
              <a:solidFill>
                <a:srgbClr val="000000"/>
              </a:solidFill>
              <a:latin typeface="Musee"/>
            </a:endParaRPr>
          </a:p>
          <a:p>
            <a:endParaRPr lang="en-US" sz="1000" dirty="0">
              <a:solidFill>
                <a:srgbClr val="000000"/>
              </a:solidFill>
              <a:latin typeface="Musee"/>
            </a:endParaRPr>
          </a:p>
          <a:p>
            <a:r>
              <a:rPr lang="en-US" sz="1000" dirty="0">
                <a:solidFill>
                  <a:srgbClr val="000000"/>
                </a:solidFill>
                <a:latin typeface="Musee"/>
              </a:rPr>
              <a:t> </a:t>
            </a:r>
            <a:r>
              <a:rPr lang="en-US" b="1" dirty="0">
                <a:solidFill>
                  <a:srgbClr val="000000"/>
                </a:solidFill>
                <a:latin typeface="Musee"/>
              </a:rPr>
              <a:t>Clinical, Cosmetic and Investigational Dermatology </a:t>
            </a:r>
            <a:r>
              <a:rPr lang="en-US" b="1" dirty="0" err="1">
                <a:solidFill>
                  <a:srgbClr val="000000"/>
                </a:solidFill>
                <a:latin typeface="Musee"/>
              </a:rPr>
              <a:t>Dovepress</a:t>
            </a:r>
            <a:r>
              <a:rPr lang="en-US" b="1" dirty="0">
                <a:solidFill>
                  <a:srgbClr val="000000"/>
                </a:solidFill>
                <a:latin typeface="Musee"/>
              </a:rPr>
              <a:t> ,</a:t>
            </a:r>
            <a:endParaRPr lang="en-US" sz="1400" dirty="0">
              <a:solidFill>
                <a:srgbClr val="000000"/>
              </a:solidFill>
              <a:latin typeface="Gill Sans"/>
            </a:endParaRPr>
          </a:p>
          <a:p>
            <a:r>
              <a:rPr lang="en-US" sz="1400" dirty="0">
                <a:solidFill>
                  <a:srgbClr val="000000"/>
                </a:solidFill>
                <a:latin typeface="Gill Sans"/>
              </a:rPr>
              <a:t> </a:t>
            </a:r>
            <a:r>
              <a:rPr lang="en-US" sz="2800" dirty="0">
                <a:solidFill>
                  <a:srgbClr val="000000"/>
                </a:solidFill>
                <a:latin typeface="Gill Sans"/>
              </a:rPr>
              <a:t>Optimal Management of Frontal Fibrosing Alopecia: A Practical Guide </a:t>
            </a:r>
          </a:p>
          <a:p>
            <a:endParaRPr lang="en-US" dirty="0"/>
          </a:p>
        </p:txBody>
      </p:sp>
    </p:spTree>
    <p:extLst>
      <p:ext uri="{BB962C8B-B14F-4D97-AF65-F5344CB8AC3E}">
        <p14:creationId xmlns:p14="http://schemas.microsoft.com/office/powerpoint/2010/main" val="10534499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98" y="3429000"/>
            <a:ext cx="10697368" cy="2377439"/>
          </a:xfrm>
        </p:spPr>
        <p:txBody>
          <a:bodyPr/>
          <a:lstStyle/>
          <a:p>
            <a:pPr algn="ctr">
              <a:lnSpc>
                <a:spcPct val="107000"/>
              </a:lnSpc>
              <a:spcBef>
                <a:spcPts val="0"/>
              </a:spcBef>
              <a:spcAft>
                <a:spcPts val="800"/>
              </a:spcAft>
            </a:pPr>
            <a:r>
              <a:rPr lang="en-US" sz="5400" dirty="0"/>
              <a:t>Thanks for Your Attention</a:t>
            </a:r>
            <a:br>
              <a:rPr lang="en-US" sz="5400" dirty="0"/>
            </a:br>
            <a:r>
              <a:rPr lang="en-US" sz="5400" dirty="0"/>
              <a:t/>
            </a:r>
            <a:br>
              <a:rPr lang="en-US" sz="5400" dirty="0"/>
            </a:br>
            <a:r>
              <a:rPr kumimoji="0" lang="fa-IR" sz="2400" b="0" i="0" u="none" strike="noStrike" kern="1200" cap="none" spc="0" normalizeH="0" baseline="0" noProof="0" dirty="0">
                <a:ln>
                  <a:noFill/>
                </a:ln>
                <a:solidFill>
                  <a:prstClr val="white"/>
                </a:solidFill>
                <a:effectLst/>
                <a:uLnTx/>
                <a:uFillTx/>
                <a:latin typeface="Century Gothic" panose="020B0502020202020204"/>
                <a:ea typeface="+mn-ea"/>
                <a:cs typeface="Tahoma" panose="020B0604030504040204" pitchFamily="34" charset="0"/>
              </a:rPr>
              <a:t/>
            </a:r>
            <a:br>
              <a:rPr kumimoji="0" lang="fa-IR" sz="2400" b="0" i="0" u="none" strike="noStrike" kern="1200" cap="none" spc="0" normalizeH="0" baseline="0" noProof="0" dirty="0">
                <a:ln>
                  <a:noFill/>
                </a:ln>
                <a:solidFill>
                  <a:prstClr val="white"/>
                </a:solidFill>
                <a:effectLst/>
                <a:uLnTx/>
                <a:uFillTx/>
                <a:latin typeface="Century Gothic" panose="020B0502020202020204"/>
                <a:ea typeface="+mn-ea"/>
                <a:cs typeface="Tahoma" panose="020B0604030504040204" pitchFamily="34" charset="0"/>
              </a:rPr>
            </a:br>
            <a:r>
              <a:rPr lang="en-US" sz="3200" dirty="0"/>
              <a:t/>
            </a:r>
            <a:br>
              <a:rPr lang="en-US" sz="3200" dirty="0"/>
            </a:br>
            <a:endParaRPr lang="en-US" sz="4400" dirty="0"/>
          </a:p>
        </p:txBody>
      </p:sp>
      <p:pic>
        <p:nvPicPr>
          <p:cNvPr id="5" name="Picture 4">
            <a:extLst>
              <a:ext uri="{FF2B5EF4-FFF2-40B4-BE49-F238E27FC236}">
                <a16:creationId xmlns:a16="http://schemas.microsoft.com/office/drawing/2014/main" xmlns="" id="{BF778D5D-5372-4892-B264-E648798966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792925" y="201288"/>
            <a:ext cx="1241446" cy="1341854"/>
          </a:xfrm>
          <a:prstGeom prst="rect">
            <a:avLst/>
          </a:prstGeom>
          <a:effectLst>
            <a:outerShdw blurRad="939800" dir="19980000" algn="ctr" rotWithShape="0">
              <a:srgbClr val="000000">
                <a:alpha val="34000"/>
              </a:srgbClr>
            </a:outerShdw>
          </a:effectLst>
        </p:spPr>
      </p:pic>
      <p:pic>
        <p:nvPicPr>
          <p:cNvPr id="10" name="Picture 9">
            <a:extLst>
              <a:ext uri="{FF2B5EF4-FFF2-40B4-BE49-F238E27FC236}">
                <a16:creationId xmlns:a16="http://schemas.microsoft.com/office/drawing/2014/main" xmlns="" id="{9547373F-1A79-461F-B1FD-E331099BF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2205" y="5157605"/>
            <a:ext cx="2119262" cy="1499107"/>
          </a:xfrm>
          <a:prstGeom prst="rect">
            <a:avLst/>
          </a:prstGeom>
        </p:spPr>
      </p:pic>
      <p:pic>
        <p:nvPicPr>
          <p:cNvPr id="6" name="Picture 5">
            <a:extLst>
              <a:ext uri="{FF2B5EF4-FFF2-40B4-BE49-F238E27FC236}">
                <a16:creationId xmlns:a16="http://schemas.microsoft.com/office/drawing/2014/main" xmlns="" id="{672597AB-B1E6-4294-9AEA-27A80BD5C9F3}"/>
              </a:ext>
            </a:extLst>
          </p:cNvPr>
          <p:cNvPicPr>
            <a:picLocks noChangeAspect="1"/>
          </p:cNvPicPr>
          <p:nvPr/>
        </p:nvPicPr>
        <p:blipFill rotWithShape="1">
          <a:blip r:embed="rId5"/>
          <a:srcRect l="3827" t="5687" r="4672" b="6070"/>
          <a:stretch/>
        </p:blipFill>
        <p:spPr>
          <a:xfrm>
            <a:off x="632598" y="5492724"/>
            <a:ext cx="1614408" cy="926654"/>
          </a:xfrm>
          <a:prstGeom prst="rect">
            <a:avLst/>
          </a:prstGeom>
        </p:spPr>
      </p:pic>
    </p:spTree>
    <p:extLst>
      <p:ext uri="{BB962C8B-B14F-4D97-AF65-F5344CB8AC3E}">
        <p14:creationId xmlns:p14="http://schemas.microsoft.com/office/powerpoint/2010/main" val="24995273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Pathigenesis</a:t>
            </a:r>
            <a:endParaRPr lang="en-US" dirty="0"/>
          </a:p>
        </p:txBody>
      </p:sp>
      <p:sp>
        <p:nvSpPr>
          <p:cNvPr id="3" name="Content Placeholder 2"/>
          <p:cNvSpPr>
            <a:spLocks noGrp="1"/>
          </p:cNvSpPr>
          <p:nvPr>
            <p:ph idx="1"/>
          </p:nvPr>
        </p:nvSpPr>
        <p:spPr/>
        <p:txBody>
          <a:bodyPr/>
          <a:lstStyle/>
          <a:p>
            <a:pPr algn="just"/>
            <a:r>
              <a:rPr lang="en-US" dirty="0">
                <a:solidFill>
                  <a:schemeClr val="tx2">
                    <a:lumMod val="50000"/>
                  </a:schemeClr>
                </a:solidFill>
              </a:rPr>
              <a:t> PPAR-γ has a strong </a:t>
            </a:r>
            <a:r>
              <a:rPr lang="en-US" b="1" i="1" dirty="0" err="1">
                <a:solidFill>
                  <a:srgbClr val="005272"/>
                </a:solidFill>
              </a:rPr>
              <a:t>antifibrotic</a:t>
            </a:r>
            <a:r>
              <a:rPr lang="en-US" b="1" i="1" dirty="0">
                <a:solidFill>
                  <a:srgbClr val="005272"/>
                </a:solidFill>
              </a:rPr>
              <a:t> activity </a:t>
            </a:r>
            <a:r>
              <a:rPr lang="en-US" dirty="0">
                <a:solidFill>
                  <a:schemeClr val="tx2">
                    <a:lumMod val="50000"/>
                  </a:schemeClr>
                </a:solidFill>
              </a:rPr>
              <a:t>and its decline could correlate with the fibrogenic inflammatory process of FFA</a:t>
            </a:r>
          </a:p>
          <a:p>
            <a:pPr algn="just"/>
            <a:r>
              <a:rPr lang="en-US" dirty="0" err="1">
                <a:solidFill>
                  <a:schemeClr val="tx2">
                    <a:lumMod val="50000"/>
                  </a:schemeClr>
                </a:solidFill>
              </a:rPr>
              <a:t>Tziotzios</a:t>
            </a:r>
            <a:r>
              <a:rPr lang="en-US" dirty="0">
                <a:solidFill>
                  <a:schemeClr val="tx2">
                    <a:lumMod val="50000"/>
                  </a:schemeClr>
                </a:solidFill>
              </a:rPr>
              <a:t> et al. proposed a possible autosomal dominant inheritance with incomplete penetrance</a:t>
            </a:r>
          </a:p>
          <a:p>
            <a:pPr algn="just"/>
            <a:r>
              <a:rPr lang="en-US" dirty="0">
                <a:solidFill>
                  <a:schemeClr val="tx2">
                    <a:lumMod val="50000"/>
                  </a:schemeClr>
                </a:solidFill>
              </a:rPr>
              <a:t>It is also possible that FFA occurs </a:t>
            </a:r>
            <a:r>
              <a:rPr lang="en-US" b="1" dirty="0">
                <a:solidFill>
                  <a:srgbClr val="005272"/>
                </a:solidFill>
              </a:rPr>
              <a:t>in family members </a:t>
            </a:r>
            <a:r>
              <a:rPr lang="en-US" dirty="0">
                <a:solidFill>
                  <a:schemeClr val="tx2">
                    <a:lumMod val="50000"/>
                  </a:schemeClr>
                </a:solidFill>
              </a:rPr>
              <a:t>because they are exposed to the same triggers</a:t>
            </a:r>
          </a:p>
          <a:p>
            <a:pPr algn="just"/>
            <a:r>
              <a:rPr lang="en-US" sz="2000" i="1" dirty="0">
                <a:solidFill>
                  <a:srgbClr val="00506F"/>
                </a:solidFill>
              </a:rPr>
              <a:t>DHEA and DHEA-</a:t>
            </a:r>
            <a:r>
              <a:rPr lang="en-US" sz="2000" i="1" dirty="0" err="1">
                <a:solidFill>
                  <a:srgbClr val="00506F"/>
                </a:solidFill>
              </a:rPr>
              <a:t>sulphate</a:t>
            </a:r>
            <a:r>
              <a:rPr lang="en-US" sz="2000" i="1" dirty="0">
                <a:solidFill>
                  <a:srgbClr val="00506F"/>
                </a:solidFill>
              </a:rPr>
              <a:t> are essential for PPAR-</a:t>
            </a:r>
            <a:r>
              <a:rPr lang="el-GR" sz="2000" i="1" dirty="0">
                <a:solidFill>
                  <a:srgbClr val="00506F"/>
                </a:solidFill>
              </a:rPr>
              <a:t>γ </a:t>
            </a:r>
            <a:r>
              <a:rPr lang="en-US" sz="2000" i="1" dirty="0">
                <a:solidFill>
                  <a:srgbClr val="00506F"/>
                </a:solidFill>
              </a:rPr>
              <a:t>activity, and their decline with menopause could explain the PPAR-</a:t>
            </a:r>
            <a:r>
              <a:rPr lang="el-GR" sz="2000" i="1" dirty="0">
                <a:solidFill>
                  <a:srgbClr val="00506F"/>
                </a:solidFill>
              </a:rPr>
              <a:t>γ </a:t>
            </a:r>
            <a:r>
              <a:rPr lang="en-US" sz="2000" i="1" dirty="0">
                <a:solidFill>
                  <a:srgbClr val="00506F"/>
                </a:solidFill>
              </a:rPr>
              <a:t>deficiency described in FFA </a:t>
            </a:r>
          </a:p>
          <a:p>
            <a:pPr algn="ctr"/>
            <a:endParaRPr lang="en-US" sz="2000"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F60EE757-2ACB-4090-AFEF-8A9AEBC73765}" type="datetime1">
              <a:rPr lang="en-US" smtClean="0"/>
              <a:t>2/1/2021</a:t>
            </a:fld>
            <a:endParaRPr lang="en-US"/>
          </a:p>
        </p:txBody>
      </p:sp>
    </p:spTree>
    <p:extLst>
      <p:ext uri="{BB962C8B-B14F-4D97-AF65-F5344CB8AC3E}">
        <p14:creationId xmlns:p14="http://schemas.microsoft.com/office/powerpoint/2010/main" val="31540664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1813810"/>
          </a:xfrm>
          <a:prstGeom prst="rect">
            <a:avLst/>
          </a:prstGeom>
        </p:spPr>
      </p:pic>
      <p:pic>
        <p:nvPicPr>
          <p:cNvPr id="6" name="Content Placeholder 5"/>
          <p:cNvPicPr>
            <a:picLocks noGrp="1" noChangeAspect="1"/>
          </p:cNvPicPr>
          <p:nvPr>
            <p:ph idx="1"/>
          </p:nvPr>
        </p:nvPicPr>
        <p:blipFill>
          <a:blip r:embed="rId3"/>
          <a:stretch>
            <a:fillRect/>
          </a:stretch>
        </p:blipFill>
        <p:spPr>
          <a:xfrm>
            <a:off x="3328944" y="2023672"/>
            <a:ext cx="5448300" cy="4631922"/>
          </a:xfrm>
          <a:prstGeom prst="rect">
            <a:avLst/>
          </a:prstGeom>
        </p:spPr>
      </p:pic>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t>Dr.Armaghan.Gh.Zare,DermatoloDgist</a:t>
            </a:r>
          </a:p>
        </p:txBody>
      </p:sp>
    </p:spTree>
    <p:extLst>
      <p:ext uri="{BB962C8B-B14F-4D97-AF65-F5344CB8AC3E}">
        <p14:creationId xmlns:p14="http://schemas.microsoft.com/office/powerpoint/2010/main" val="28158361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1">
                    <a:lumMod val="10000"/>
                  </a:schemeClr>
                </a:solidFill>
              </a:rPr>
              <a:t>• In women, FFA is associated with </a:t>
            </a:r>
            <a:r>
              <a:rPr lang="en-US" sz="2400" b="1" i="1" dirty="0">
                <a:solidFill>
                  <a:srgbClr val="0070C0"/>
                </a:solidFill>
              </a:rPr>
              <a:t>autoimmune disorders (hypothyroidism, LPP and rosacea), facial sunscreens, occupational exposure to </a:t>
            </a:r>
            <a:r>
              <a:rPr lang="en-US" sz="2400" b="1" i="1" dirty="0" err="1">
                <a:solidFill>
                  <a:srgbClr val="0070C0"/>
                </a:solidFill>
              </a:rPr>
              <a:t>alkylphenolic</a:t>
            </a:r>
            <a:r>
              <a:rPr lang="en-US" sz="2400" b="1" i="1" dirty="0">
                <a:solidFill>
                  <a:srgbClr val="0070C0"/>
                </a:solidFill>
              </a:rPr>
              <a:t> compounds, and hormonal factors (pregnancy, HRT and </a:t>
            </a:r>
            <a:r>
              <a:rPr lang="en-US" sz="2400" b="1" i="1" dirty="0" err="1">
                <a:solidFill>
                  <a:srgbClr val="0070C0"/>
                </a:solidFill>
              </a:rPr>
              <a:t>raloxifene</a:t>
            </a:r>
            <a:r>
              <a:rPr lang="en-US" sz="2400" b="1" i="1" dirty="0">
                <a:solidFill>
                  <a:srgbClr val="0070C0"/>
                </a:solidFill>
              </a:rPr>
              <a:t>). </a:t>
            </a:r>
          </a:p>
          <a:p>
            <a:r>
              <a:rPr lang="en-US" dirty="0">
                <a:solidFill>
                  <a:schemeClr val="bg1">
                    <a:lumMod val="10000"/>
                  </a:schemeClr>
                </a:solidFill>
              </a:rPr>
              <a:t>• </a:t>
            </a:r>
            <a:r>
              <a:rPr lang="en-US" sz="2000" dirty="0">
                <a:solidFill>
                  <a:srgbClr val="002060"/>
                </a:solidFill>
              </a:rPr>
              <a:t>In men, FFA is associated with facial </a:t>
            </a:r>
            <a:r>
              <a:rPr lang="en-US" sz="2000" b="1" dirty="0">
                <a:solidFill>
                  <a:srgbClr val="002060"/>
                </a:solidFill>
              </a:rPr>
              <a:t>sunscreens and </a:t>
            </a:r>
            <a:r>
              <a:rPr lang="en-US" sz="2000" b="1" dirty="0" err="1">
                <a:solidFill>
                  <a:srgbClr val="002060"/>
                </a:solidFill>
              </a:rPr>
              <a:t>antiageing</a:t>
            </a:r>
            <a:r>
              <a:rPr lang="en-US" sz="2000" b="1" dirty="0">
                <a:solidFill>
                  <a:srgbClr val="002060"/>
                </a:solidFill>
              </a:rPr>
              <a:t> creams. </a:t>
            </a:r>
          </a:p>
        </p:txBody>
      </p:sp>
      <p:sp>
        <p:nvSpPr>
          <p:cNvPr id="4" name="Date Placeholder 3"/>
          <p:cNvSpPr>
            <a:spLocks noGrp="1"/>
          </p:cNvSpPr>
          <p:nvPr>
            <p:ph type="dt" sz="half" idx="10"/>
          </p:nvPr>
        </p:nvSpPr>
        <p:spPr/>
        <p:txBody>
          <a:bodyPr/>
          <a:lstStyle/>
          <a:p>
            <a:fld id="{97E70158-4583-47B0-A787-237B2E0C5AFA}" type="datetime1">
              <a:rPr lang="en-US" smtClean="0"/>
              <a:t>2/1/2021</a:t>
            </a:fld>
            <a:endParaRPr lang="en-US"/>
          </a:p>
        </p:txBody>
      </p:sp>
      <p:sp>
        <p:nvSpPr>
          <p:cNvPr id="5" name="Footer Placeholder 4"/>
          <p:cNvSpPr>
            <a:spLocks noGrp="1"/>
          </p:cNvSpPr>
          <p:nvPr>
            <p:ph type="ftr" sz="quarter" idx="11"/>
          </p:nvPr>
        </p:nvSpPr>
        <p:spPr/>
        <p:txBody>
          <a:bodyPr/>
          <a:lstStyle/>
          <a:p>
            <a:r>
              <a:rPr lang="en-US">
                <a:solidFill>
                  <a:schemeClr val="bg1">
                    <a:lumMod val="10000"/>
                  </a:schemeClr>
                </a:solidFill>
              </a:rPr>
              <a:t>Dr.Armaghan.Gh.Zare,Dermatologist</a:t>
            </a:r>
            <a:endParaRPr lang="en-US" dirty="0">
              <a:solidFill>
                <a:schemeClr val="bg1">
                  <a:lumMod val="10000"/>
                </a:schemeClr>
              </a:solidFill>
            </a:endParaRPr>
          </a:p>
        </p:txBody>
      </p:sp>
    </p:spTree>
    <p:extLst>
      <p:ext uri="{BB962C8B-B14F-4D97-AF65-F5344CB8AC3E}">
        <p14:creationId xmlns:p14="http://schemas.microsoft.com/office/powerpoint/2010/main" val="14976861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000" dirty="0">
                <a:solidFill>
                  <a:schemeClr val="tx2">
                    <a:lumMod val="50000"/>
                  </a:schemeClr>
                </a:solidFill>
              </a:rPr>
              <a:t>FFA occurs in both in pre- and postmenopausal women, is relatively rare in males, frequently affects androgen-independent hairs such as the eyebrows, is not affected by hormone replacement therapy</a:t>
            </a:r>
          </a:p>
          <a:p>
            <a:pPr algn="ctr"/>
            <a:r>
              <a:rPr lang="en-US" sz="2000" b="1" i="1" dirty="0">
                <a:solidFill>
                  <a:schemeClr val="accent1">
                    <a:lumMod val="75000"/>
                  </a:schemeClr>
                </a:solidFill>
              </a:rPr>
              <a:t>Increased scalp sweating </a:t>
            </a:r>
            <a:r>
              <a:rPr lang="en-US" sz="2000" dirty="0">
                <a:solidFill>
                  <a:schemeClr val="tx2">
                    <a:lumMod val="50000"/>
                  </a:schemeClr>
                </a:solidFill>
              </a:rPr>
              <a:t>has been reported in some patients with FFA </a:t>
            </a:r>
          </a:p>
          <a:p>
            <a:r>
              <a:rPr lang="en-US" sz="2000" dirty="0">
                <a:solidFill>
                  <a:schemeClr val="tx2">
                    <a:lumMod val="50000"/>
                  </a:schemeClr>
                </a:solidFill>
              </a:rPr>
              <a:t> In fact, antisweat therapy improved scalp itch and inflammation with disease stabilization. </a:t>
            </a:r>
          </a:p>
          <a:p>
            <a:r>
              <a:rPr lang="en-US" sz="2000" b="1" i="1" dirty="0">
                <a:solidFill>
                  <a:schemeClr val="accent1">
                    <a:lumMod val="75000"/>
                  </a:schemeClr>
                </a:solidFill>
              </a:rPr>
              <a:t>Harries MJ et al. </a:t>
            </a:r>
            <a:r>
              <a:rPr lang="en-US" sz="2000" dirty="0">
                <a:solidFill>
                  <a:schemeClr val="tx2">
                    <a:lumMod val="50000"/>
                  </a:schemeClr>
                </a:solidFill>
              </a:rPr>
              <a:t>hypothesized that the inflammatory process occurring in FFA may induce a sweating </a:t>
            </a:r>
            <a:r>
              <a:rPr lang="en-US" sz="2000" dirty="0" err="1">
                <a:solidFill>
                  <a:schemeClr val="tx2">
                    <a:lumMod val="50000"/>
                  </a:schemeClr>
                </a:solidFill>
              </a:rPr>
              <a:t>refex</a:t>
            </a:r>
            <a:r>
              <a:rPr lang="en-US" sz="2000" dirty="0">
                <a:solidFill>
                  <a:schemeClr val="tx2">
                    <a:lumMod val="50000"/>
                  </a:schemeClr>
                </a:solidFill>
              </a:rPr>
              <a:t> or may modulate the sweat secretion</a:t>
            </a:r>
            <a:r>
              <a:rPr lang="en-US" sz="2000" b="1" i="1" dirty="0">
                <a:solidFill>
                  <a:srgbClr val="B63871"/>
                </a:solidFill>
              </a:rPr>
              <a:t>. It is also possible that the increased sweating in the forehead and frontal hairline triggers and maintains the hair follicle inflammation.</a:t>
            </a: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B5B64E8F-96B6-445E-967D-649A14A60A9C}" type="datetime1">
              <a:rPr lang="en-US" smtClean="0"/>
              <a:t>2/1/2021</a:t>
            </a:fld>
            <a:endParaRPr lang="en-US"/>
          </a:p>
        </p:txBody>
      </p:sp>
    </p:spTree>
    <p:extLst>
      <p:ext uri="{BB962C8B-B14F-4D97-AF65-F5344CB8AC3E}">
        <p14:creationId xmlns:p14="http://schemas.microsoft.com/office/powerpoint/2010/main" val="24716793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solidFill>
                  <a:schemeClr val="bg1">
                    <a:lumMod val="10000"/>
                  </a:schemeClr>
                </a:solidFill>
              </a:rPr>
              <a:t>Environmental factors such as leave-on cosmetics are under evaluation as potential triggers for FFA. </a:t>
            </a:r>
            <a:r>
              <a:rPr lang="en-US" sz="2000" b="1" i="1" dirty="0" err="1">
                <a:solidFill>
                  <a:schemeClr val="accent1">
                    <a:lumMod val="75000"/>
                  </a:schemeClr>
                </a:solidFill>
              </a:rPr>
              <a:t>Aldoori</a:t>
            </a:r>
            <a:r>
              <a:rPr lang="en-US" sz="2000" b="1" i="1" dirty="0">
                <a:solidFill>
                  <a:schemeClr val="accent1">
                    <a:lumMod val="75000"/>
                  </a:schemeClr>
                </a:solidFill>
              </a:rPr>
              <a:t> et al</a:t>
            </a:r>
            <a:r>
              <a:rPr lang="en-US" sz="2000" dirty="0">
                <a:solidFill>
                  <a:schemeClr val="accent1">
                    <a:lumMod val="75000"/>
                  </a:schemeClr>
                </a:solidFill>
              </a:rPr>
              <a:t>.</a:t>
            </a:r>
            <a:r>
              <a:rPr lang="en-US" sz="2000" dirty="0">
                <a:solidFill>
                  <a:schemeClr val="bg1">
                    <a:lumMod val="10000"/>
                  </a:schemeClr>
                </a:solidFill>
              </a:rPr>
              <a:t>  reported a </a:t>
            </a:r>
            <a:r>
              <a:rPr lang="en-US" sz="2000" b="1" i="1" dirty="0">
                <a:solidFill>
                  <a:schemeClr val="bg1">
                    <a:lumMod val="10000"/>
                  </a:schemeClr>
                </a:solidFill>
              </a:rPr>
              <a:t>doubled incidence </a:t>
            </a:r>
            <a:r>
              <a:rPr lang="en-US" sz="2000" dirty="0">
                <a:solidFill>
                  <a:schemeClr val="bg1">
                    <a:lumMod val="10000"/>
                  </a:schemeClr>
                </a:solidFill>
              </a:rPr>
              <a:t>of use of facial sunscreens in FFA patients compared with controls</a:t>
            </a:r>
          </a:p>
          <a:p>
            <a:r>
              <a:rPr lang="en-US" sz="2000" dirty="0">
                <a:solidFill>
                  <a:schemeClr val="bg1">
                    <a:lumMod val="10000"/>
                  </a:schemeClr>
                </a:solidFill>
              </a:rPr>
              <a:t>An increased prevalence of </a:t>
            </a:r>
            <a:r>
              <a:rPr lang="en-US" sz="2000" b="1" i="1" dirty="0">
                <a:solidFill>
                  <a:schemeClr val="bg1">
                    <a:lumMod val="10000"/>
                  </a:schemeClr>
                </a:solidFill>
              </a:rPr>
              <a:t>sensitization to fragrances</a:t>
            </a:r>
            <a:r>
              <a:rPr lang="en-US" sz="2000" dirty="0">
                <a:solidFill>
                  <a:schemeClr val="bg1">
                    <a:lumMod val="10000"/>
                  </a:schemeClr>
                </a:solidFill>
              </a:rPr>
              <a:t> could reflect greater use of cosmetics in the FFA population</a:t>
            </a:r>
          </a:p>
          <a:p>
            <a:r>
              <a:rPr lang="en-US" sz="2400" b="1" dirty="0">
                <a:solidFill>
                  <a:schemeClr val="accent1">
                    <a:lumMod val="75000"/>
                  </a:schemeClr>
                </a:solidFill>
              </a:rPr>
              <a:t>No association </a:t>
            </a:r>
            <a:r>
              <a:rPr lang="en-US" sz="2000" dirty="0">
                <a:solidFill>
                  <a:schemeClr val="accent1">
                    <a:lumMod val="75000"/>
                  </a:schemeClr>
                </a:solidFill>
              </a:rPr>
              <a:t>between FFA and other facial products, haircare products, and hairstyle procedures (especially perms or tractions) has been proven</a:t>
            </a:r>
          </a:p>
        </p:txBody>
      </p:sp>
      <p:sp>
        <p:nvSpPr>
          <p:cNvPr id="4" name="Footer Placeholder 3"/>
          <p:cNvSpPr>
            <a:spLocks noGrp="1"/>
          </p:cNvSpPr>
          <p:nvPr>
            <p:ph type="ftr" sz="quarter" idx="11"/>
          </p:nvPr>
        </p:nvSpPr>
        <p:spPr/>
        <p:txBody>
          <a:bodyPr/>
          <a:lstStyle/>
          <a:p>
            <a:r>
              <a:rPr lang="en-US" dirty="0" err="1">
                <a:solidFill>
                  <a:schemeClr val="bg1">
                    <a:lumMod val="10000"/>
                  </a:schemeClr>
                </a:solidFill>
              </a:rPr>
              <a:t>Dr.Armaghan.Gh.Zare,Dermatologist</a:t>
            </a:r>
            <a:endParaRPr lang="en-US" dirty="0">
              <a:solidFill>
                <a:schemeClr val="bg1">
                  <a:lumMod val="10000"/>
                </a:schemeClr>
              </a:solidFill>
            </a:endParaRPr>
          </a:p>
        </p:txBody>
      </p:sp>
      <p:sp>
        <p:nvSpPr>
          <p:cNvPr id="5" name="Date Placeholder 4"/>
          <p:cNvSpPr>
            <a:spLocks noGrp="1"/>
          </p:cNvSpPr>
          <p:nvPr>
            <p:ph type="dt" sz="half" idx="10"/>
          </p:nvPr>
        </p:nvSpPr>
        <p:spPr/>
        <p:txBody>
          <a:bodyPr/>
          <a:lstStyle/>
          <a:p>
            <a:fld id="{F9A8E0A6-BCC2-470A-B20D-1F870D65442E}" type="datetime1">
              <a:rPr lang="en-US" smtClean="0"/>
              <a:t>2/1/2021</a:t>
            </a:fld>
            <a:endParaRPr lang="en-US"/>
          </a:p>
        </p:txBody>
      </p:sp>
    </p:spTree>
    <p:extLst>
      <p:ext uri="{BB962C8B-B14F-4D97-AF65-F5344CB8AC3E}">
        <p14:creationId xmlns:p14="http://schemas.microsoft.com/office/powerpoint/2010/main" val="34936081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Quotable">
  <a:themeElements>
    <a:clrScheme name="Custom 3">
      <a:dk1>
        <a:srgbClr val="D8D8D8"/>
      </a:dk1>
      <a:lt1>
        <a:sysClr val="window" lastClr="FFFFFF"/>
      </a:lt1>
      <a:dk2>
        <a:srgbClr val="FFFFFF"/>
      </a:dk2>
      <a:lt2>
        <a:srgbClr val="636363"/>
      </a:lt2>
      <a:accent1>
        <a:srgbClr val="004B74"/>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Student presentat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7A2533AC-56BC-40D1-868C-970D87962B1A}" vid="{B8ACC03E-C45E-476B-8782-260FF5421645}"/>
    </a:ext>
  </a:extLst>
</a:theme>
</file>

<file path=ppt/theme/theme4.xml><?xml version="1.0" encoding="utf-8"?>
<a:theme xmlns:a="http://schemas.openxmlformats.org/drawingml/2006/main" name="2_Quotable">
  <a:themeElements>
    <a:clrScheme name="Custom 3">
      <a:dk1>
        <a:srgbClr val="D8D8D8"/>
      </a:dk1>
      <a:lt1>
        <a:sysClr val="window" lastClr="FFFFFF"/>
      </a:lt1>
      <a:dk2>
        <a:srgbClr val="FFFFFF"/>
      </a:dk2>
      <a:lt2>
        <a:srgbClr val="636363"/>
      </a:lt2>
      <a:accent1>
        <a:srgbClr val="004B74"/>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3_Quotable">
  <a:themeElements>
    <a:clrScheme name="Custom 3">
      <a:dk1>
        <a:srgbClr val="D8D8D8"/>
      </a:dk1>
      <a:lt1>
        <a:sysClr val="window" lastClr="FFFFFF"/>
      </a:lt1>
      <a:dk2>
        <a:srgbClr val="FFFFFF"/>
      </a:dk2>
      <a:lt2>
        <a:srgbClr val="636363"/>
      </a:lt2>
      <a:accent1>
        <a:srgbClr val="004B74"/>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7358</TotalTime>
  <Words>3392</Words>
  <Application>Microsoft Office PowerPoint</Application>
  <PresentationFormat>Widescreen</PresentationFormat>
  <Paragraphs>292</Paragraphs>
  <Slides>48</Slides>
  <Notes>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48</vt:i4>
      </vt:variant>
    </vt:vector>
  </HeadingPairs>
  <TitlesOfParts>
    <vt:vector size="67" baseType="lpstr">
      <vt:lpstr>ＭＳ Ｐゴシック</vt:lpstr>
      <vt:lpstr>Arial</vt:lpstr>
      <vt:lpstr>Calibri</vt:lpstr>
      <vt:lpstr>Calibri Light</vt:lpstr>
      <vt:lpstr>Century Gothic</vt:lpstr>
      <vt:lpstr>Courier New</vt:lpstr>
      <vt:lpstr>Gill Sans</vt:lpstr>
      <vt:lpstr>Lora</vt:lpstr>
      <vt:lpstr>Musee</vt:lpstr>
      <vt:lpstr>Tahoma</vt:lpstr>
      <vt:lpstr>Times New Roman PSMT</vt:lpstr>
      <vt:lpstr>Tw Cen MT</vt:lpstr>
      <vt:lpstr>Wingdings</vt:lpstr>
      <vt:lpstr>Wingdings 2</vt:lpstr>
      <vt:lpstr>Quotable</vt:lpstr>
      <vt:lpstr>Student presentation</vt:lpstr>
      <vt:lpstr>Theme2</vt:lpstr>
      <vt:lpstr>2_Quotable</vt:lpstr>
      <vt:lpstr>3_Quotable</vt:lpstr>
      <vt:lpstr>Frontal Fibrosing Alopecia</vt:lpstr>
      <vt:lpstr>Key Points</vt:lpstr>
      <vt:lpstr>Pathogenesis</vt:lpstr>
      <vt:lpstr>Pathogenesis</vt:lpstr>
      <vt:lpstr>Pathigenesis</vt:lpstr>
      <vt:lpstr>PowerPoint Presentation</vt:lpstr>
      <vt:lpstr>PowerPoint Presentation</vt:lpstr>
      <vt:lpstr>PowerPoint Presentation</vt:lpstr>
      <vt:lpstr>PowerPoint Presentation</vt:lpstr>
      <vt:lpstr>Cranwell WC, Sinclair R. Sunscreen and facial skin care products in frontal fibrosing alopecia: a case control study. Br J Dermatol. 2018. https://doi.org/10.1111/bjd.17354.</vt:lpstr>
      <vt:lpstr>Clinical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Histopathology </vt:lpstr>
      <vt:lpstr>PowerPoint Presentation</vt:lpstr>
      <vt:lpstr>Diagnosis</vt:lpstr>
      <vt:lpstr>PowerPoint Presentation</vt:lpstr>
      <vt:lpstr>PowerPoint Presentation</vt:lpstr>
      <vt:lpstr>Management Topical agents</vt:lpstr>
      <vt:lpstr>PowerPoint Presentation</vt:lpstr>
      <vt:lpstr>PowerPoint Presentation</vt:lpstr>
      <vt:lpstr>PowerPoint Presentation</vt:lpstr>
      <vt:lpstr>Oral Anti-Inflammatory Agents </vt:lpstr>
      <vt:lpstr>PowerPoint Presentation</vt:lpstr>
      <vt:lpstr>PowerPoint Presentation</vt:lpstr>
      <vt:lpstr>PowerPoint Presentation</vt:lpstr>
      <vt:lpstr>PowerPoint Presentation</vt:lpstr>
      <vt:lpstr>Systemic Immunosuppressant Agents </vt:lpstr>
      <vt:lpstr>PowerPoint Presentation</vt:lpstr>
      <vt:lpstr>PowerPoint Presentation</vt:lpstr>
      <vt:lpstr>Other Systemic Therapies  Oral Retinoids </vt:lpstr>
      <vt:lpstr>PowerPoint Presentation</vt:lpstr>
      <vt:lpstr>PowerPoint Presentation</vt:lpstr>
      <vt:lpstr>Platelet-Rich Plasma </vt:lpstr>
      <vt:lpstr>Low-Level Lasers  Excimer Laser </vt:lpstr>
      <vt:lpstr>Hair Transplantation</vt:lpstr>
      <vt:lpstr>PowerPoint Presentation</vt:lpstr>
      <vt:lpstr>PowerPoint Presentation</vt:lpstr>
      <vt:lpstr>Thanks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Negar Zabet</dc:creator>
  <cp:lastModifiedBy>MRT www.Win2Farsi.com</cp:lastModifiedBy>
  <cp:revision>412</cp:revision>
  <dcterms:created xsi:type="dcterms:W3CDTF">2019-09-02T11:55:30Z</dcterms:created>
  <dcterms:modified xsi:type="dcterms:W3CDTF">2021-02-01T14:35:44Z</dcterms:modified>
</cp:coreProperties>
</file>